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0"/>
  </p:notesMasterIdLst>
  <p:handoutMasterIdLst>
    <p:handoutMasterId r:id="rId11"/>
  </p:handout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handoutMaster" Target="handoutMasters/handoutMaster1.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dgm:spPr/>
      <dgm:t>
        <a:bodyPr rtlCol="0"/>
        <a:lstStyle/>
        <a:p>
          <a:pPr rtl="0"/>
          <a:r>
            <a:rPr lang="pt-br" dirty="0"/>
            <a:t>2014</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dgm:spPr/>
      <dgm:t>
        <a:bodyPr rtlCol="0"/>
        <a:lstStyle/>
        <a:p>
          <a:pPr rtl="0"/>
          <a:r>
            <a:rPr lang="pt-BR" dirty="0"/>
            <a:t>Marco Civil da Internet</a:t>
          </a:r>
          <a:endParaRPr lang="pt-br" dirty="0"/>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dgm:spPr/>
      <dgm:t>
        <a:bodyPr rtlCol="0"/>
        <a:lstStyle/>
        <a:p>
          <a:pPr rtl="0"/>
          <a:r>
            <a:rPr lang="pt-br" dirty="0"/>
            <a:t>2018</a:t>
          </a: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dgm:spPr/>
      <dgm:t>
        <a:bodyPr rtlCol="0"/>
        <a:lstStyle/>
        <a:p>
          <a:pPr rtl="0"/>
          <a:r>
            <a:rPr lang="pt-br" dirty="0"/>
            <a:t>Lei Geral da Proteção de Dados</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dgm:spPr/>
      <dgm:t>
        <a:bodyPr rtlCol="0"/>
        <a:lstStyle/>
        <a:p>
          <a:pPr rtl="0"/>
          <a:r>
            <a:rPr lang="pt-br" dirty="0"/>
            <a:t>2020</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dgm:spPr/>
      <dgm:t>
        <a:bodyPr rtlCol="0"/>
        <a:lstStyle/>
        <a:p>
          <a:pPr rtl="0"/>
          <a:r>
            <a:rPr lang="pt-br" dirty="0"/>
            <a:t>Prazo final para empresas se adequarem</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1">
          <a:noAutofit/>
        </a:bodyPr>
        <a:lstStyle/>
        <a:p>
          <a:pPr marL="0" lvl="0" indent="0" algn="ctr" defTabSz="488950" rtl="0">
            <a:lnSpc>
              <a:spcPct val="90000"/>
            </a:lnSpc>
            <a:spcBef>
              <a:spcPct val="0"/>
            </a:spcBef>
            <a:spcAft>
              <a:spcPct val="35000"/>
            </a:spcAft>
            <a:buNone/>
          </a:pPr>
          <a:r>
            <a:rPr lang="pt-br" sz="1100" kern="1200" dirty="0"/>
            <a:t>2014</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rtlCol="0" anchor="b" anchorCtr="1">
          <a:noAutofit/>
        </a:bodyPr>
        <a:lstStyle/>
        <a:p>
          <a:pPr marL="0" lvl="0" indent="0" algn="ctr" defTabSz="488950" rtl="0">
            <a:lnSpc>
              <a:spcPct val="90000"/>
            </a:lnSpc>
            <a:spcBef>
              <a:spcPct val="0"/>
            </a:spcBef>
            <a:spcAft>
              <a:spcPct val="35000"/>
            </a:spcAft>
            <a:buNone/>
          </a:pPr>
          <a:r>
            <a:rPr lang="pt-BR" sz="1100" kern="1200" dirty="0"/>
            <a:t>Marco Civil da Internet</a:t>
          </a:r>
          <a:endParaRPr lang="pt-br" sz="1100" kern="1200" dirty="0"/>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1">
          <a:noAutofit/>
        </a:bodyPr>
        <a:lstStyle/>
        <a:p>
          <a:pPr marL="0" lvl="0" indent="0" algn="ctr" defTabSz="488950" rtl="0">
            <a:lnSpc>
              <a:spcPct val="90000"/>
            </a:lnSpc>
            <a:spcBef>
              <a:spcPct val="0"/>
            </a:spcBef>
            <a:spcAft>
              <a:spcPct val="35000"/>
            </a:spcAft>
            <a:buNone/>
          </a:pPr>
          <a:r>
            <a:rPr lang="pt-br" sz="1100" kern="1200" dirty="0"/>
            <a:t>2018</a:t>
          </a: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rtlCol="0" anchor="t" anchorCtr="1">
          <a:noAutofit/>
        </a:bodyPr>
        <a:lstStyle/>
        <a:p>
          <a:pPr marL="0" lvl="0" indent="0" algn="ctr" defTabSz="488950" rtl="0">
            <a:lnSpc>
              <a:spcPct val="90000"/>
            </a:lnSpc>
            <a:spcBef>
              <a:spcPct val="0"/>
            </a:spcBef>
            <a:spcAft>
              <a:spcPct val="35000"/>
            </a:spcAft>
            <a:buNone/>
          </a:pPr>
          <a:r>
            <a:rPr lang="pt-br" sz="1100" kern="1200" dirty="0"/>
            <a:t>Lei Geral da Proteção de Dados</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1">
          <a:noAutofit/>
        </a:bodyPr>
        <a:lstStyle/>
        <a:p>
          <a:pPr marL="0" lvl="0" indent="0" algn="ctr" defTabSz="488950" rtl="0">
            <a:lnSpc>
              <a:spcPct val="90000"/>
            </a:lnSpc>
            <a:spcBef>
              <a:spcPct val="0"/>
            </a:spcBef>
            <a:spcAft>
              <a:spcPct val="35000"/>
            </a:spcAft>
            <a:buNone/>
          </a:pPr>
          <a:r>
            <a:rPr lang="pt-br" sz="1100" kern="1200" dirty="0"/>
            <a:t>2020</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rtlCol="0" anchor="b" anchorCtr="1">
          <a:noAutofit/>
        </a:bodyPr>
        <a:lstStyle/>
        <a:p>
          <a:pPr marL="0" lvl="0" indent="0" algn="ctr" defTabSz="488950" rtl="0">
            <a:lnSpc>
              <a:spcPct val="90000"/>
            </a:lnSpc>
            <a:spcBef>
              <a:spcPct val="0"/>
            </a:spcBef>
            <a:spcAft>
              <a:spcPct val="35000"/>
            </a:spcAft>
            <a:buNone/>
          </a:pPr>
          <a:r>
            <a:rPr lang="pt-br" sz="1100" kern="1200" dirty="0"/>
            <a:t>Prazo final para empresas se adequarem</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ECB700D-7E1A-49E2-ABAD-092ACBACD43B}" type="datetime1">
              <a:rPr lang="pt-BR" smtClean="0"/>
              <a:t>12/06/2023</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‹nº›</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3E3353A-A592-44BD-B6AB-B98E47E0DF51}" type="datetime1">
              <a:rPr lang="pt-BR" smtClean="0"/>
              <a:t>12/06/2023</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‹nº›</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Retângulo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pt-BR"/>
              <a:t>Clique para editar o título Mestre</a:t>
            </a:r>
            <a:endParaRPr lang="en-US" dirty="0"/>
          </a:p>
        </p:txBody>
      </p:sp>
      <p:sp>
        <p:nvSpPr>
          <p:cNvPr id="3" name="Subtítulo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t-BR"/>
              <a:t>Clique para editar o estilo do subtítulo Mestre</a:t>
            </a:r>
            <a:endParaRPr lang="en-US" dirty="0"/>
          </a:p>
        </p:txBody>
      </p:sp>
      <p:sp>
        <p:nvSpPr>
          <p:cNvPr id="8" name="Espaço Reservado para Data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00472D23-6933-4398-B088-86D87D4569A8}" type="datetime1">
              <a:rPr lang="pt-BR" smtClean="0"/>
              <a:t>12/06/2023</a:t>
            </a:fld>
            <a:endParaRPr lang="en-US" dirty="0"/>
          </a:p>
        </p:txBody>
      </p:sp>
      <p:sp>
        <p:nvSpPr>
          <p:cNvPr id="9" name="Espaço Reservado para Rodapé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Espaço reservado para o número do slide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9" name="Título 1"/>
          <p:cNvSpPr>
            <a:spLocks noGrp="1"/>
          </p:cNvSpPr>
          <p:nvPr>
            <p:ph type="title"/>
          </p:nvPr>
        </p:nvSpPr>
        <p:spPr>
          <a:xfrm>
            <a:off x="581192" y="702156"/>
            <a:ext cx="11029616" cy="1013800"/>
          </a:xfrm>
        </p:spPr>
        <p:txBody>
          <a:bodyPr rtlCol="0"/>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C28CAC3A-C360-423D-8EE7-1FC8754818CB}" type="datetime1">
              <a:rPr lang="pt-BR" smtClean="0"/>
              <a:t>12/06/2023</a:t>
            </a:fld>
            <a:endParaRPr lang="en-US" dirty="0"/>
          </a:p>
        </p:txBody>
      </p:sp>
      <p:sp>
        <p:nvSpPr>
          <p:cNvPr id="5" name="Espaço Reservado para Rodapé 4"/>
          <p:cNvSpPr>
            <a:spLocks noGrp="1"/>
          </p:cNvSpPr>
          <p:nvPr>
            <p:ph type="ftr" sz="quarter" idx="11"/>
          </p:nvPr>
        </p:nvSpPr>
        <p:spPr/>
        <p:txBody>
          <a:bodyPr rtlCol="0"/>
          <a:lstStyle/>
          <a:p>
            <a:pPr rtl="0"/>
            <a:endParaRPr lang="en-US" dirty="0"/>
          </a:p>
        </p:txBody>
      </p:sp>
      <p:sp>
        <p:nvSpPr>
          <p:cNvPr id="6" name="Espaço Reservado para o Número do Slide 5"/>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tângulo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ítulo vertical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a:xfrm>
            <a:off x="774923" y="863600"/>
            <a:ext cx="7161625" cy="4807326"/>
          </a:xfrm>
        </p:spPr>
        <p:txBody>
          <a:bodyPr vert="eaVert" rtlCol="0" anchor="t"/>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8" name="Retângulo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tângulo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tângulo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Espaço Reservado para Data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8BBA3C67-7F45-4D7A-B048-0542E838373B}" type="datetime1">
              <a:rPr lang="pt-BR" smtClean="0"/>
              <a:t>12/06/2023</a:t>
            </a:fld>
            <a:endParaRPr lang="en-US" dirty="0"/>
          </a:p>
        </p:txBody>
      </p:sp>
      <p:sp>
        <p:nvSpPr>
          <p:cNvPr id="12" name="Espaço Reservado para Rodapé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Espaço Reservado para o Número do Slide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581192" y="702156"/>
            <a:ext cx="11029616" cy="1188720"/>
          </a:xfrm>
        </p:spPr>
        <p:txBody>
          <a:bodyPr rtlCol="0"/>
          <a:lstStyle/>
          <a:p>
            <a:pPr rtl="0"/>
            <a:r>
              <a:rPr lang="pt-BR"/>
              <a:t>Clique para editar o título Mestre</a:t>
            </a:r>
            <a:endParaRPr lang="en-US" dirty="0"/>
          </a:p>
        </p:txBody>
      </p:sp>
      <p:sp>
        <p:nvSpPr>
          <p:cNvPr id="3" name="Espaço reservado para conteúdo 2"/>
          <p:cNvSpPr>
            <a:spLocks noGrp="1"/>
          </p:cNvSpPr>
          <p:nvPr>
            <p:ph idx="1"/>
          </p:nvPr>
        </p:nvSpPr>
        <p:spPr>
          <a:xfrm>
            <a:off x="581192" y="2340864"/>
            <a:ext cx="11029615" cy="3634486"/>
          </a:xfrm>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8" name="Espaço Reservado para Data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D6866A0C-EEE8-4DE1-9ECF-51EC9C0B8BE2}" type="datetime1">
              <a:rPr lang="pt-BR" smtClean="0"/>
              <a:t>12/06/2023</a:t>
            </a:fld>
            <a:endParaRPr lang="en-US" dirty="0"/>
          </a:p>
        </p:txBody>
      </p:sp>
      <p:sp>
        <p:nvSpPr>
          <p:cNvPr id="9" name="Espaço Reservado para Rodapé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Espaço reservado para o número do slide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8" name="Retângulo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pt-BR"/>
              <a:t>Clique para editar o título Mestre</a:t>
            </a:r>
            <a:endParaRPr lang="en-US" dirty="0"/>
          </a:p>
        </p:txBody>
      </p:sp>
      <p:sp>
        <p:nvSpPr>
          <p:cNvPr id="3" name="Espaço reservado para texto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7" name="Espaço Reservado para Data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C9F9B11C-AD18-4A04-821E-C5366FCA14C8}" type="datetime1">
              <a:rPr lang="pt-BR" smtClean="0"/>
              <a:t>12/06/2023</a:t>
            </a:fld>
            <a:endParaRPr lang="en-US" dirty="0"/>
          </a:p>
        </p:txBody>
      </p:sp>
      <p:sp>
        <p:nvSpPr>
          <p:cNvPr id="9" name="Espaço Reservado para Rodapé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Espaço reservado para o número do slide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a:xfrm>
            <a:off x="581193" y="729658"/>
            <a:ext cx="11029616" cy="988332"/>
          </a:xfrm>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581193" y="2228003"/>
            <a:ext cx="5194767" cy="3633047"/>
          </a:xfrm>
        </p:spPr>
        <p:txBody>
          <a:bodyPr rtlCol="0">
            <a:normAutofit/>
          </a:body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16039" y="2228003"/>
            <a:ext cx="5194769" cy="3633047"/>
          </a:xfrm>
        </p:spPr>
        <p:txBody>
          <a:bodyPr rtlCol="0">
            <a:normAutofit/>
          </a:body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B34586AC-0217-4567-B29B-23EE9A9222A5}" type="datetime1">
              <a:rPr lang="pt-BR" smtClean="0"/>
              <a:t>12/06/2023</a:t>
            </a:fld>
            <a:endParaRPr lang="en-US" dirty="0"/>
          </a:p>
        </p:txBody>
      </p:sp>
      <p:sp>
        <p:nvSpPr>
          <p:cNvPr id="6" name="Espaço Reservado para Rodapé 5"/>
          <p:cNvSpPr>
            <a:spLocks noGrp="1"/>
          </p:cNvSpPr>
          <p:nvPr>
            <p:ph type="ftr" sz="quarter" idx="11"/>
          </p:nvPr>
        </p:nvSpPr>
        <p:spPr/>
        <p:txBody>
          <a:bodyPr rtlCol="0"/>
          <a:lstStyle/>
          <a:p>
            <a:pPr rtl="0"/>
            <a:endParaRPr lang="en-US" dirty="0"/>
          </a:p>
        </p:txBody>
      </p:sp>
      <p:sp>
        <p:nvSpPr>
          <p:cNvPr id="7" name="Espaço Reservado para o Número do Slide 6"/>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12" name="Título 1"/>
          <p:cNvSpPr>
            <a:spLocks noGrp="1"/>
          </p:cNvSpPr>
          <p:nvPr>
            <p:ph type="title"/>
          </p:nvPr>
        </p:nvSpPr>
        <p:spPr>
          <a:xfrm>
            <a:off x="581193" y="729658"/>
            <a:ext cx="11029616" cy="988332"/>
          </a:xfrm>
        </p:spPr>
        <p:txBody>
          <a:bodyPr rtlCol="0"/>
          <a:lstStyle/>
          <a:p>
            <a:pPr rtl="0"/>
            <a:r>
              <a:rPr lang="pt-BR"/>
              <a:t>Clique para editar o título Mestre</a:t>
            </a:r>
            <a:endParaRPr lang="en-US" dirty="0"/>
          </a:p>
        </p:txBody>
      </p:sp>
      <p:sp>
        <p:nvSpPr>
          <p:cNvPr id="3" name="Espaço reservado para texto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581194" y="2926052"/>
            <a:ext cx="5194766" cy="2934999"/>
          </a:xfrm>
        </p:spPr>
        <p:txBody>
          <a:bodyPr rtlCol="0" anchor="t">
            <a:normAutofit/>
          </a:body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texto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pt-BR"/>
              <a:t>Clique para editar os estilos de texto Mestres</a:t>
            </a:r>
          </a:p>
        </p:txBody>
      </p:sp>
      <p:sp>
        <p:nvSpPr>
          <p:cNvPr id="6" name="Espaço reservado para conteúdo 5"/>
          <p:cNvSpPr>
            <a:spLocks noGrp="1"/>
          </p:cNvSpPr>
          <p:nvPr>
            <p:ph sz="quarter" idx="4"/>
          </p:nvPr>
        </p:nvSpPr>
        <p:spPr>
          <a:xfrm>
            <a:off x="6416037" y="2926052"/>
            <a:ext cx="5194771" cy="2934999"/>
          </a:xfrm>
        </p:spPr>
        <p:txBody>
          <a:bodyPr rtlCol="0" anchor="t">
            <a:normAutofit/>
          </a:body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7" name="Espaço Reservado para Data 6"/>
          <p:cNvSpPr>
            <a:spLocks noGrp="1"/>
          </p:cNvSpPr>
          <p:nvPr>
            <p:ph type="dt" sz="half" idx="10"/>
          </p:nvPr>
        </p:nvSpPr>
        <p:spPr/>
        <p:txBody>
          <a:bodyPr rtlCol="0"/>
          <a:lstStyle/>
          <a:p>
            <a:pPr rtl="0"/>
            <a:fld id="{05EA9A4D-5B4A-4536-B4F3-3781F06B7402}" type="datetime1">
              <a:rPr lang="pt-BR" smtClean="0"/>
              <a:t>12/06/2023</a:t>
            </a:fld>
            <a:endParaRPr lang="en-US" dirty="0"/>
          </a:p>
        </p:txBody>
      </p:sp>
      <p:sp>
        <p:nvSpPr>
          <p:cNvPr id="8" name="Espaço Reservado para Rodapé 7"/>
          <p:cNvSpPr>
            <a:spLocks noGrp="1"/>
          </p:cNvSpPr>
          <p:nvPr>
            <p:ph type="ftr" sz="quarter" idx="11"/>
          </p:nvPr>
        </p:nvSpPr>
        <p:spPr/>
        <p:txBody>
          <a:bodyPr rtlCol="0"/>
          <a:lstStyle/>
          <a:p>
            <a:pPr rtl="0"/>
            <a:endParaRPr lang="en-US" dirty="0"/>
          </a:p>
        </p:txBody>
      </p:sp>
      <p:sp>
        <p:nvSpPr>
          <p:cNvPr id="9" name="Espaço Reservado para o Número do Slide 8"/>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8" name="Título 1"/>
          <p:cNvSpPr>
            <a:spLocks noGrp="1"/>
          </p:cNvSpPr>
          <p:nvPr>
            <p:ph type="title"/>
          </p:nvPr>
        </p:nvSpPr>
        <p:spPr>
          <a:xfrm>
            <a:off x="575894" y="729658"/>
            <a:ext cx="11029616" cy="988332"/>
          </a:xfrm>
        </p:spPr>
        <p:txBody>
          <a:bodyPr rtlCol="0"/>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45D2EFA0-DD31-4334-BD97-CA68CA1EAF7D}" type="datetime1">
              <a:rPr lang="pt-BR" smtClean="0"/>
              <a:t>12/06/2023</a:t>
            </a:fld>
            <a:endParaRPr lang="en-US" dirty="0"/>
          </a:p>
        </p:txBody>
      </p:sp>
      <p:sp>
        <p:nvSpPr>
          <p:cNvPr id="4" name="Espaço Reservado para Rodapé 3"/>
          <p:cNvSpPr>
            <a:spLocks noGrp="1"/>
          </p:cNvSpPr>
          <p:nvPr>
            <p:ph type="ftr" sz="quarter" idx="11"/>
          </p:nvPr>
        </p:nvSpPr>
        <p:spPr/>
        <p:txBody>
          <a:bodyPr rtlCol="0"/>
          <a:lstStyle/>
          <a:p>
            <a:pPr rtl="0"/>
            <a:endParaRPr lang="en-US" dirty="0"/>
          </a:p>
        </p:txBody>
      </p:sp>
      <p:sp>
        <p:nvSpPr>
          <p:cNvPr id="5" name="Espaço Reservado para o Número do Slide 4"/>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3422C804-0B7D-49A4-9AA4-17093ACFAE26}" type="datetime1">
              <a:rPr lang="pt-BR" smtClean="0"/>
              <a:t>12/06/2023</a:t>
            </a:fld>
            <a:endParaRPr lang="en-US" dirty="0"/>
          </a:p>
        </p:txBody>
      </p:sp>
      <p:sp>
        <p:nvSpPr>
          <p:cNvPr id="3" name="Espaço Reservado para Rodapé 2"/>
          <p:cNvSpPr>
            <a:spLocks noGrp="1"/>
          </p:cNvSpPr>
          <p:nvPr>
            <p:ph type="ftr" sz="quarter" idx="11"/>
          </p:nvPr>
        </p:nvSpPr>
        <p:spPr/>
        <p:txBody>
          <a:bodyPr rtlCol="0"/>
          <a:lstStyle/>
          <a:p>
            <a:pPr rtl="0"/>
            <a:endParaRPr lang="en-US" dirty="0"/>
          </a:p>
        </p:txBody>
      </p:sp>
      <p:sp>
        <p:nvSpPr>
          <p:cNvPr id="4" name="Espaço reservado para o número do slide 3"/>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9" name="Retângulo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hasCustomPrompt="1"/>
          </p:nvPr>
        </p:nvSpPr>
        <p:spPr>
          <a:xfrm>
            <a:off x="767857" y="933450"/>
            <a:ext cx="3031852" cy="1722419"/>
          </a:xfrm>
        </p:spPr>
        <p:txBody>
          <a:bodyPr rtlCol="0" anchor="b">
            <a:normAutofit/>
          </a:bodyPr>
          <a:lstStyle>
            <a:lvl1pPr algn="l">
              <a:defRPr sz="2400" b="0">
                <a:solidFill>
                  <a:srgbClr val="FFFFFF"/>
                </a:solidFill>
              </a:defRPr>
            </a:lvl1pPr>
          </a:lstStyle>
          <a:p>
            <a:pPr rtl="0"/>
            <a:r>
              <a:rPr lang="pt-br" dirty="0"/>
              <a:t>Clique para editar o estilo de título Mestre</a:t>
            </a:r>
            <a:endParaRPr lang="en-US" dirty="0"/>
          </a:p>
        </p:txBody>
      </p:sp>
      <p:sp>
        <p:nvSpPr>
          <p:cNvPr id="3" name="Espaço reservado para conteúdo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8" name="Espaço Reservado para Data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F26C5998-667C-4083-8EAC-8B78C6E30EC5}" type="datetime1">
              <a:rPr lang="pt-BR" smtClean="0"/>
              <a:t>12/06/2023</a:t>
            </a:fld>
            <a:endParaRPr lang="en-US" dirty="0"/>
          </a:p>
        </p:txBody>
      </p:sp>
      <p:sp>
        <p:nvSpPr>
          <p:cNvPr id="10" name="Espaço Reservado para Rodapé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Espaço Reservado para o Número do Slide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rtl="0"/>
              <a:t>‹nº›</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pt-BR"/>
              <a:t>Clique para editar o título Mestre</a:t>
            </a:r>
            <a:endParaRPr lang="en-US" dirty="0"/>
          </a:p>
        </p:txBody>
      </p:sp>
      <p:sp>
        <p:nvSpPr>
          <p:cNvPr id="3" name="Espaço Reservado para Imagem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pt-BR"/>
              <a:t>Clique no ícone para adicionar uma imagem</a:t>
            </a:r>
            <a:endParaRPr lang="en-US" dirty="0"/>
          </a:p>
        </p:txBody>
      </p:sp>
      <p:sp>
        <p:nvSpPr>
          <p:cNvPr id="4" name="Espaço reservado para texto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5" name="Espaço Reservado para Data 4"/>
          <p:cNvSpPr>
            <a:spLocks noGrp="1"/>
          </p:cNvSpPr>
          <p:nvPr>
            <p:ph type="dt" sz="half" idx="10"/>
          </p:nvPr>
        </p:nvSpPr>
        <p:spPr/>
        <p:txBody>
          <a:bodyPr rtlCol="0"/>
          <a:lstStyle/>
          <a:p>
            <a:pPr rtl="0"/>
            <a:fld id="{9CBC8F94-10C4-4E0E-B702-FA76FB225505}" type="datetime1">
              <a:rPr lang="pt-BR" smtClean="0"/>
              <a:t>12/06/2023</a:t>
            </a:fld>
            <a:endParaRPr lang="en-US" dirty="0"/>
          </a:p>
        </p:txBody>
      </p:sp>
      <p:sp>
        <p:nvSpPr>
          <p:cNvPr id="6" name="Espaço Reservado para Rodapé 5"/>
          <p:cNvSpPr>
            <a:spLocks noGrp="1"/>
          </p:cNvSpPr>
          <p:nvPr>
            <p:ph type="ftr" sz="quarter" idx="11"/>
          </p:nvPr>
        </p:nvSpPr>
        <p:spPr/>
        <p:txBody>
          <a:bodyPr rtlCol="0"/>
          <a:lstStyle/>
          <a:p>
            <a:pPr algn="l" rtl="0"/>
            <a:endParaRPr lang="en-US" dirty="0"/>
          </a:p>
        </p:txBody>
      </p:sp>
      <p:sp>
        <p:nvSpPr>
          <p:cNvPr id="7" name="Espaço Reservado para o Número do Slide 6"/>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ACCDFDDD-D174-442B-974C-2E7F8D4F71ED}" type="datetime1">
              <a:rPr lang="pt-BR" smtClean="0"/>
              <a:t>12/06/2023</a:t>
            </a:fld>
            <a:endParaRPr lang="en-US" dirty="0"/>
          </a:p>
        </p:txBody>
      </p:sp>
      <p:sp>
        <p:nvSpPr>
          <p:cNvPr id="5" name="Espaço Reservado para Rodapé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‹nº›</a:t>
            </a:fld>
            <a:endParaRPr lang="en-US" dirty="0"/>
          </a:p>
        </p:txBody>
      </p:sp>
      <p:sp>
        <p:nvSpPr>
          <p:cNvPr id="9" name="Retângulo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tângulo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tângulo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 /><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 /><Relationship Id="rId7" Type="http://schemas.openxmlformats.org/officeDocument/2006/relationships/image" Target="../media/image1.png"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hyperlink" Target="https://canaltech.com.br/legislacao/multa-de-r-50-milhoes-sera-aplicada-as-empresas-que-nao-se-adequarem-a-lgpd-124552/" TargetMode="Externa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hyperlink" Target="https://canaltech.com.br/legislacao/multa-de-r-50-milhoes-sera-aplicada-as-empresas-que-nao-se-adequarem-a-lgpd-124552/" TargetMode="Externa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tângulo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ítulo 1">
            <a:extLst>
              <a:ext uri="{FF2B5EF4-FFF2-40B4-BE49-F238E27FC236}">
                <a16:creationId xmlns:a16="http://schemas.microsoft.com/office/drawing/2014/main" id="{1C21E816-31F5-48BB-BD02-D15F2F18B48A}"/>
              </a:ext>
            </a:extLst>
          </p:cNvPr>
          <p:cNvSpPr>
            <a:spLocks noGrp="1"/>
          </p:cNvSpPr>
          <p:nvPr>
            <p:ph type="ctrTitle"/>
          </p:nvPr>
        </p:nvSpPr>
        <p:spPr>
          <a:xfrm>
            <a:off x="581191" y="666752"/>
            <a:ext cx="10993549" cy="1475013"/>
          </a:xfrm>
        </p:spPr>
        <p:txBody>
          <a:bodyPr rtlCol="0">
            <a:normAutofit/>
          </a:bodyPr>
          <a:lstStyle/>
          <a:p>
            <a:pPr algn="ctr" rtl="0"/>
            <a:r>
              <a:rPr lang="pt-br" dirty="0"/>
              <a:t>PSI - </a:t>
            </a:r>
            <a:r>
              <a:rPr lang="pt-BR" dirty="0"/>
              <a:t>Política de segurança da informação</a:t>
            </a:r>
            <a:endParaRPr lang="pt-br" dirty="0"/>
          </a:p>
        </p:txBody>
      </p:sp>
      <p:sp>
        <p:nvSpPr>
          <p:cNvPr id="3" name="Subtítulo 2">
            <a:extLst>
              <a:ext uri="{FF2B5EF4-FFF2-40B4-BE49-F238E27FC236}">
                <a16:creationId xmlns:a16="http://schemas.microsoft.com/office/drawing/2014/main" id="{835D6E6B-3353-491C-A3C6-F278D6CED8B3}"/>
              </a:ext>
            </a:extLst>
          </p:cNvPr>
          <p:cNvSpPr>
            <a:spLocks noGrp="1"/>
          </p:cNvSpPr>
          <p:nvPr>
            <p:ph type="subTitle" idx="1"/>
          </p:nvPr>
        </p:nvSpPr>
        <p:spPr>
          <a:xfrm>
            <a:off x="581194" y="2098641"/>
            <a:ext cx="10993546" cy="468233"/>
          </a:xfrm>
        </p:spPr>
        <p:txBody>
          <a:bodyPr rtlCol="0">
            <a:normAutofit/>
          </a:bodyPr>
          <a:lstStyle/>
          <a:p>
            <a:pPr algn="ctr"/>
            <a:r>
              <a:rPr lang="pt-BR" b="1" i="0" dirty="0">
                <a:solidFill>
                  <a:schemeClr val="accent1">
                    <a:lumMod val="75000"/>
                  </a:schemeClr>
                </a:solidFill>
                <a:effectLst/>
                <a:latin typeface="Montserrat" panose="00000500000000000000" pitchFamily="2" charset="0"/>
              </a:rPr>
              <a:t>entenda a importância para sua empresa</a:t>
            </a:r>
          </a:p>
        </p:txBody>
      </p:sp>
      <p:sp>
        <p:nvSpPr>
          <p:cNvPr id="20" name="Retângulo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tângulo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tângulo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5" name="Imagem 4">
            <a:extLst>
              <a:ext uri="{FF2B5EF4-FFF2-40B4-BE49-F238E27FC236}">
                <a16:creationId xmlns:a16="http://schemas.microsoft.com/office/drawing/2014/main" id="{B2E4D184-3366-773C-C9F4-A0A21CAC74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5441" y="737062"/>
            <a:ext cx="874205" cy="874205"/>
          </a:xfrm>
          <a:prstGeom prst="rect">
            <a:avLst/>
          </a:prstGeom>
        </p:spPr>
      </p:pic>
      <p:pic>
        <p:nvPicPr>
          <p:cNvPr id="10" name="Imagem 9">
            <a:extLst>
              <a:ext uri="{FF2B5EF4-FFF2-40B4-BE49-F238E27FC236}">
                <a16:creationId xmlns:a16="http://schemas.microsoft.com/office/drawing/2014/main" id="{EDCBABA3-FD1D-F8B6-CA76-1570150FA1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245" y="2459329"/>
            <a:ext cx="6961517" cy="4079014"/>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62972-3449-42D1-8185-B4BEFD52AB44}"/>
              </a:ext>
            </a:extLst>
          </p:cNvPr>
          <p:cNvSpPr>
            <a:spLocks noGrp="1"/>
          </p:cNvSpPr>
          <p:nvPr>
            <p:ph type="title"/>
          </p:nvPr>
        </p:nvSpPr>
        <p:spPr/>
        <p:txBody>
          <a:bodyPr rtlCol="0">
            <a:normAutofit/>
          </a:bodyPr>
          <a:lstStyle/>
          <a:p>
            <a:r>
              <a:rPr lang="pt-BR" sz="2000" b="1" i="0" dirty="0">
                <a:solidFill>
                  <a:schemeClr val="accent1">
                    <a:lumMod val="75000"/>
                  </a:schemeClr>
                </a:solidFill>
                <a:effectLst/>
                <a:latin typeface="Montserrat" panose="00000500000000000000" pitchFamily="2" charset="0"/>
              </a:rPr>
              <a:t>Política de segurança da informação – </a:t>
            </a:r>
            <a:r>
              <a:rPr lang="pt-BR" sz="2000" b="1" i="1" dirty="0">
                <a:solidFill>
                  <a:schemeClr val="accent1">
                    <a:lumMod val="75000"/>
                  </a:schemeClr>
                </a:solidFill>
                <a:effectLst/>
                <a:latin typeface="Montserrat" panose="00000500000000000000" pitchFamily="2" charset="0"/>
              </a:rPr>
              <a:t>TIMELINE</a:t>
            </a:r>
            <a:endParaRPr lang="pt-br" sz="2000" b="1" i="1" dirty="0">
              <a:solidFill>
                <a:schemeClr val="accent1">
                  <a:lumMod val="75000"/>
                </a:schemeClr>
              </a:solidFill>
            </a:endParaRPr>
          </a:p>
        </p:txBody>
      </p:sp>
      <p:graphicFrame>
        <p:nvGraphicFramePr>
          <p:cNvPr id="4" name="Espaço Reservado para Conteúdo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3997360602"/>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agem 2">
            <a:extLst>
              <a:ext uri="{FF2B5EF4-FFF2-40B4-BE49-F238E27FC236}">
                <a16:creationId xmlns:a16="http://schemas.microsoft.com/office/drawing/2014/main" id="{F88BBBC3-F145-B94E-7423-F370AA81B28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45441" y="616298"/>
            <a:ext cx="874205" cy="874205"/>
          </a:xfrm>
          <a:prstGeom prst="rect">
            <a:avLst/>
          </a:prstGeom>
        </p:spPr>
      </p:pic>
    </p:spTree>
    <p:extLst>
      <p:ext uri="{BB962C8B-B14F-4D97-AF65-F5344CB8AC3E}">
        <p14:creationId xmlns:p14="http://schemas.microsoft.com/office/powerpoint/2010/main" val="26378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62972-3449-42D1-8185-B4BEFD52AB44}"/>
              </a:ext>
            </a:extLst>
          </p:cNvPr>
          <p:cNvSpPr>
            <a:spLocks noGrp="1"/>
          </p:cNvSpPr>
          <p:nvPr>
            <p:ph type="title"/>
          </p:nvPr>
        </p:nvSpPr>
        <p:spPr/>
        <p:txBody>
          <a:bodyPr rtlCol="0">
            <a:normAutofit/>
          </a:bodyPr>
          <a:lstStyle/>
          <a:p>
            <a:r>
              <a:rPr lang="pt-BR" sz="2000" b="1" i="0" dirty="0">
                <a:solidFill>
                  <a:schemeClr val="accent1">
                    <a:lumMod val="75000"/>
                  </a:schemeClr>
                </a:solidFill>
                <a:effectLst/>
                <a:latin typeface="Montserrat" panose="00000500000000000000" pitchFamily="2" charset="0"/>
              </a:rPr>
              <a:t>Política de segurança da informação</a:t>
            </a:r>
            <a:endParaRPr lang="pt-br" sz="2000" b="1" dirty="0">
              <a:solidFill>
                <a:schemeClr val="accent1">
                  <a:lumMod val="75000"/>
                </a:schemeClr>
              </a:solidFill>
            </a:endParaRPr>
          </a:p>
        </p:txBody>
      </p:sp>
      <p:sp>
        <p:nvSpPr>
          <p:cNvPr id="5" name="Espaço Reservado para Conteúdo 4">
            <a:extLst>
              <a:ext uri="{FF2B5EF4-FFF2-40B4-BE49-F238E27FC236}">
                <a16:creationId xmlns:a16="http://schemas.microsoft.com/office/drawing/2014/main" id="{59C49692-5A67-4F9D-EC24-BBD006D64A33}"/>
              </a:ext>
            </a:extLst>
          </p:cNvPr>
          <p:cNvSpPr>
            <a:spLocks noGrp="1"/>
          </p:cNvSpPr>
          <p:nvPr>
            <p:ph idx="1"/>
          </p:nvPr>
        </p:nvSpPr>
        <p:spPr/>
        <p:txBody>
          <a:bodyPr>
            <a:normAutofit fontScale="92500" lnSpcReduction="10000"/>
          </a:bodyPr>
          <a:lstStyle/>
          <a:p>
            <a:pPr algn="l"/>
            <a:r>
              <a:rPr lang="pt-BR" b="0" i="0" dirty="0">
                <a:solidFill>
                  <a:srgbClr val="1E333B"/>
                </a:solidFill>
                <a:effectLst/>
                <a:latin typeface="Montserrat" panose="00000500000000000000" pitchFamily="2" charset="0"/>
              </a:rPr>
              <a:t>Estamos vivendo uma completa mudança de cenário graças à </a:t>
            </a:r>
            <a:r>
              <a:rPr lang="pt-BR" b="0" i="0" u="sng" dirty="0">
                <a:solidFill>
                  <a:srgbClr val="0068A6"/>
                </a:solidFill>
                <a:effectLst/>
                <a:latin typeface="Montserrat" panose="00000500000000000000" pitchFamily="2" charset="0"/>
              </a:rPr>
              <a:t>transformação digital</a:t>
            </a:r>
            <a:r>
              <a:rPr lang="pt-BR" b="0" i="0" dirty="0">
                <a:solidFill>
                  <a:srgbClr val="1E333B"/>
                </a:solidFill>
                <a:effectLst/>
                <a:latin typeface="Montserrat" panose="00000500000000000000" pitchFamily="2" charset="0"/>
              </a:rPr>
              <a:t> e a entrada de novas tecnologias dentro das empresas. Mas, se antes o foco quando o tema era segurança estava só na parte de infraestrutura e equipamentos, hoje em dia, é preciso contar com uma </a:t>
            </a:r>
            <a:r>
              <a:rPr lang="pt-BR" b="1" i="0" dirty="0">
                <a:solidFill>
                  <a:srgbClr val="1E333B"/>
                </a:solidFill>
                <a:effectLst/>
                <a:latin typeface="Montserrat" panose="00000500000000000000" pitchFamily="2" charset="0"/>
              </a:rPr>
              <a:t>política de segurança da informação, ou PSI</a:t>
            </a:r>
            <a:r>
              <a:rPr lang="pt-BR" b="0" i="0" dirty="0">
                <a:solidFill>
                  <a:srgbClr val="1E333B"/>
                </a:solidFill>
                <a:effectLst/>
                <a:latin typeface="Montserrat" panose="00000500000000000000" pitchFamily="2" charset="0"/>
              </a:rPr>
              <a:t>.</a:t>
            </a:r>
          </a:p>
          <a:p>
            <a:pPr algn="l"/>
            <a:r>
              <a:rPr lang="pt-BR" b="0" i="0" dirty="0">
                <a:solidFill>
                  <a:srgbClr val="1E333B"/>
                </a:solidFill>
                <a:effectLst/>
                <a:latin typeface="Montserrat" panose="00000500000000000000" pitchFamily="2" charset="0"/>
              </a:rPr>
              <a:t>E, com a criação no Brasil da </a:t>
            </a:r>
            <a:r>
              <a:rPr lang="pt-BR" b="0" i="0" u="sng" dirty="0">
                <a:solidFill>
                  <a:srgbClr val="0068A6"/>
                </a:solidFill>
                <a:effectLst/>
                <a:latin typeface="Montserrat" panose="00000500000000000000" pitchFamily="2" charset="0"/>
              </a:rPr>
              <a:t>Lei Geral de Proteção de Dados (LGPD)</a:t>
            </a:r>
            <a:r>
              <a:rPr lang="pt-BR" b="0" i="0" dirty="0">
                <a:solidFill>
                  <a:srgbClr val="1E333B"/>
                </a:solidFill>
                <a:effectLst/>
                <a:latin typeface="Montserrat" panose="00000500000000000000" pitchFamily="2" charset="0"/>
              </a:rPr>
              <a:t>, é cada vez mais urgente a criação de uma política de segurança da informação. Segundo a lei, as empresas precisam se adequar aos termos até 2020. E para quem não estiver em conformidade, as multas são bem altas.</a:t>
            </a:r>
          </a:p>
          <a:p>
            <a:pPr algn="l"/>
            <a:r>
              <a:rPr lang="pt-BR" b="0" i="0" dirty="0">
                <a:solidFill>
                  <a:srgbClr val="1E333B"/>
                </a:solidFill>
                <a:effectLst/>
                <a:latin typeface="Montserrat" panose="00000500000000000000" pitchFamily="2" charset="0"/>
              </a:rPr>
              <a:t>Na prática, essa política que deve ser documentada possui 3 principais pilares:</a:t>
            </a:r>
          </a:p>
          <a:p>
            <a:pPr algn="l">
              <a:buFont typeface="Arial" panose="020B0604020202020204" pitchFamily="34" charset="0"/>
              <a:buChar char="•"/>
            </a:pPr>
            <a:r>
              <a:rPr lang="pt-BR" b="0" i="0" dirty="0">
                <a:solidFill>
                  <a:srgbClr val="1E333B"/>
                </a:solidFill>
                <a:effectLst/>
                <a:latin typeface="Montserrat" panose="00000500000000000000" pitchFamily="2" charset="0"/>
              </a:rPr>
              <a:t>Categorização de dados;</a:t>
            </a:r>
          </a:p>
          <a:p>
            <a:pPr algn="l">
              <a:buFont typeface="Arial" panose="020B0604020202020204" pitchFamily="34" charset="0"/>
              <a:buChar char="•"/>
            </a:pPr>
            <a:r>
              <a:rPr lang="pt-BR" b="0" i="0" dirty="0">
                <a:solidFill>
                  <a:srgbClr val="1E333B"/>
                </a:solidFill>
                <a:effectLst/>
                <a:latin typeface="Montserrat" panose="00000500000000000000" pitchFamily="2" charset="0"/>
              </a:rPr>
              <a:t>Termos de privacidade dos dados;</a:t>
            </a:r>
          </a:p>
          <a:p>
            <a:pPr algn="l">
              <a:buFont typeface="Arial" panose="020B0604020202020204" pitchFamily="34" charset="0"/>
              <a:buChar char="•"/>
            </a:pPr>
            <a:r>
              <a:rPr lang="pt-BR" b="0" i="0" dirty="0">
                <a:solidFill>
                  <a:srgbClr val="1E333B"/>
                </a:solidFill>
                <a:effectLst/>
                <a:latin typeface="Montserrat" panose="00000500000000000000" pitchFamily="2" charset="0"/>
              </a:rPr>
              <a:t>Segurança da informação.</a:t>
            </a:r>
          </a:p>
        </p:txBody>
      </p:sp>
      <p:pic>
        <p:nvPicPr>
          <p:cNvPr id="6" name="Imagem 5">
            <a:extLst>
              <a:ext uri="{FF2B5EF4-FFF2-40B4-BE49-F238E27FC236}">
                <a16:creationId xmlns:a16="http://schemas.microsoft.com/office/drawing/2014/main" id="{A796530D-DF1A-2DE2-57EA-4634966C92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5441" y="642176"/>
            <a:ext cx="874205" cy="874205"/>
          </a:xfrm>
          <a:prstGeom prst="rect">
            <a:avLst/>
          </a:prstGeom>
        </p:spPr>
      </p:pic>
    </p:spTree>
    <p:extLst>
      <p:ext uri="{BB962C8B-B14F-4D97-AF65-F5344CB8AC3E}">
        <p14:creationId xmlns:p14="http://schemas.microsoft.com/office/powerpoint/2010/main" val="3029896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62972-3449-42D1-8185-B4BEFD52AB44}"/>
              </a:ext>
            </a:extLst>
          </p:cNvPr>
          <p:cNvSpPr>
            <a:spLocks noGrp="1"/>
          </p:cNvSpPr>
          <p:nvPr>
            <p:ph type="title"/>
          </p:nvPr>
        </p:nvSpPr>
        <p:spPr/>
        <p:txBody>
          <a:bodyPr rtlCol="0">
            <a:normAutofit/>
          </a:bodyPr>
          <a:lstStyle/>
          <a:p>
            <a:r>
              <a:rPr lang="pt-BR" sz="2000" b="1" i="0" dirty="0">
                <a:solidFill>
                  <a:schemeClr val="accent1">
                    <a:lumMod val="75000"/>
                  </a:schemeClr>
                </a:solidFill>
                <a:effectLst/>
                <a:latin typeface="Montserrat" panose="00000500000000000000" pitchFamily="2" charset="0"/>
              </a:rPr>
              <a:t>Política de segurança da informação</a:t>
            </a:r>
            <a:endParaRPr lang="pt-br" sz="2000" b="1" dirty="0">
              <a:solidFill>
                <a:schemeClr val="accent1">
                  <a:lumMod val="75000"/>
                </a:schemeClr>
              </a:solidFill>
            </a:endParaRPr>
          </a:p>
        </p:txBody>
      </p:sp>
      <p:sp>
        <p:nvSpPr>
          <p:cNvPr id="5" name="Espaço Reservado para Conteúdo 4">
            <a:extLst>
              <a:ext uri="{FF2B5EF4-FFF2-40B4-BE49-F238E27FC236}">
                <a16:creationId xmlns:a16="http://schemas.microsoft.com/office/drawing/2014/main" id="{59C49692-5A67-4F9D-EC24-BBD006D64A33}"/>
              </a:ext>
            </a:extLst>
          </p:cNvPr>
          <p:cNvSpPr>
            <a:spLocks noGrp="1"/>
          </p:cNvSpPr>
          <p:nvPr>
            <p:ph idx="1"/>
          </p:nvPr>
        </p:nvSpPr>
        <p:spPr/>
        <p:txBody>
          <a:bodyPr>
            <a:normAutofit fontScale="70000" lnSpcReduction="20000"/>
          </a:bodyPr>
          <a:lstStyle/>
          <a:p>
            <a:pPr algn="l"/>
            <a:r>
              <a:rPr lang="pt-BR" b="1" i="0" dirty="0">
                <a:solidFill>
                  <a:srgbClr val="00A651"/>
                </a:solidFill>
                <a:effectLst/>
                <a:latin typeface="Montserrat" panose="00000500000000000000" pitchFamily="2" charset="0"/>
              </a:rPr>
              <a:t>O que é uma política de segurança da informação?</a:t>
            </a:r>
          </a:p>
          <a:p>
            <a:pPr algn="l"/>
            <a:r>
              <a:rPr lang="pt-BR" b="0" i="0" dirty="0">
                <a:solidFill>
                  <a:srgbClr val="1E333B"/>
                </a:solidFill>
                <a:effectLst/>
                <a:latin typeface="Montserrat" panose="00000500000000000000" pitchFamily="2" charset="0"/>
              </a:rPr>
              <a:t>Uma política de segurança da informação </a:t>
            </a:r>
            <a:r>
              <a:rPr lang="pt-BR" b="1" i="0" dirty="0">
                <a:solidFill>
                  <a:srgbClr val="1E333B"/>
                </a:solidFill>
                <a:effectLst/>
                <a:latin typeface="Montserrat" panose="00000500000000000000" pitchFamily="2" charset="0"/>
              </a:rPr>
              <a:t>é um plano de ação que guia sua organização</a:t>
            </a:r>
            <a:r>
              <a:rPr lang="pt-BR" b="0" i="0" dirty="0">
                <a:solidFill>
                  <a:srgbClr val="1E333B"/>
                </a:solidFill>
                <a:effectLst/>
                <a:latin typeface="Montserrat" panose="00000500000000000000" pitchFamily="2" charset="0"/>
              </a:rPr>
              <a:t>, garantindo que seus dados e sua rede sejam protegidos contra possíveis ameaças de segurança e criando normas para acessos aos dados armazenados, principalmente relacionados aos clientes da sua empresa.</a:t>
            </a:r>
          </a:p>
          <a:p>
            <a:pPr algn="l"/>
            <a:r>
              <a:rPr lang="pt-BR" b="0" i="0" dirty="0">
                <a:solidFill>
                  <a:srgbClr val="1E333B"/>
                </a:solidFill>
                <a:effectLst/>
                <a:latin typeface="Montserrat" panose="00000500000000000000" pitchFamily="2" charset="0"/>
              </a:rPr>
              <a:t>Pense nessa política, que deve ser feita em forma de documento, como um elo entre seus colaboradores, processos internos, segurança e tecnologia. Quando uma violação de segurança acontecer, por exemplo, é muito provável que um dos termos estipulados na PSI falhou.</a:t>
            </a:r>
          </a:p>
          <a:p>
            <a:pPr algn="l"/>
            <a:r>
              <a:rPr lang="pt-BR" b="0" i="0" dirty="0">
                <a:solidFill>
                  <a:srgbClr val="1E333B"/>
                </a:solidFill>
                <a:effectLst/>
                <a:latin typeface="Montserrat" panose="00000500000000000000" pitchFamily="2" charset="0"/>
              </a:rPr>
              <a:t>Para garantir que você esteja efetivamente protegendo seus dados, é necessário que:</a:t>
            </a:r>
          </a:p>
          <a:p>
            <a:pPr algn="l">
              <a:buFont typeface="Arial" panose="020B0604020202020204" pitchFamily="34" charset="0"/>
              <a:buChar char="•"/>
            </a:pPr>
            <a:r>
              <a:rPr lang="pt-BR" b="0" i="0" dirty="0">
                <a:solidFill>
                  <a:srgbClr val="1E333B"/>
                </a:solidFill>
                <a:effectLst/>
                <a:latin typeface="Montserrat" panose="00000500000000000000" pitchFamily="2" charset="0"/>
              </a:rPr>
              <a:t>Normas técnicas funcionem para evitar violações;</a:t>
            </a:r>
          </a:p>
          <a:p>
            <a:pPr algn="l">
              <a:buFont typeface="Arial" panose="020B0604020202020204" pitchFamily="34" charset="0"/>
              <a:buChar char="•"/>
            </a:pPr>
            <a:r>
              <a:rPr lang="pt-BR" b="0" i="0" dirty="0">
                <a:solidFill>
                  <a:srgbClr val="1E333B"/>
                </a:solidFill>
                <a:effectLst/>
                <a:latin typeface="Montserrat" panose="00000500000000000000" pitchFamily="2" charset="0"/>
              </a:rPr>
              <a:t>Seja possível detectar possíveis ameaças;</a:t>
            </a:r>
          </a:p>
          <a:p>
            <a:pPr algn="l">
              <a:buFont typeface="Arial" panose="020B0604020202020204" pitchFamily="34" charset="0"/>
              <a:buChar char="•"/>
            </a:pPr>
            <a:r>
              <a:rPr lang="pt-BR" b="0" i="0" dirty="0">
                <a:solidFill>
                  <a:srgbClr val="1E333B"/>
                </a:solidFill>
                <a:effectLst/>
                <a:latin typeface="Montserrat" panose="00000500000000000000" pitchFamily="2" charset="0"/>
              </a:rPr>
              <a:t>Crie regras de acesso às informações;</a:t>
            </a:r>
          </a:p>
          <a:p>
            <a:pPr algn="l">
              <a:buFont typeface="Arial" panose="020B0604020202020204" pitchFamily="34" charset="0"/>
              <a:buChar char="•"/>
            </a:pPr>
            <a:r>
              <a:rPr lang="pt-BR" b="0" i="0" dirty="0">
                <a:solidFill>
                  <a:srgbClr val="1E333B"/>
                </a:solidFill>
                <a:effectLst/>
                <a:latin typeface="Montserrat" panose="00000500000000000000" pitchFamily="2" charset="0"/>
              </a:rPr>
              <a:t>Analise atividades suspeitas;</a:t>
            </a:r>
          </a:p>
          <a:p>
            <a:pPr algn="l">
              <a:buFont typeface="Arial" panose="020B0604020202020204" pitchFamily="34" charset="0"/>
              <a:buChar char="•"/>
            </a:pPr>
            <a:r>
              <a:rPr lang="pt-BR" b="0" i="0" dirty="0">
                <a:solidFill>
                  <a:srgbClr val="1E333B"/>
                </a:solidFill>
                <a:effectLst/>
                <a:latin typeface="Montserrat" panose="00000500000000000000" pitchFamily="2" charset="0"/>
              </a:rPr>
              <a:t>Forneça correção rápida no caso de problemas.</a:t>
            </a:r>
          </a:p>
          <a:p>
            <a:pPr algn="l"/>
            <a:r>
              <a:rPr lang="pt-BR" b="0" i="0" dirty="0">
                <a:solidFill>
                  <a:srgbClr val="1E333B"/>
                </a:solidFill>
                <a:effectLst/>
                <a:latin typeface="Montserrat" panose="00000500000000000000" pitchFamily="2" charset="0"/>
              </a:rPr>
              <a:t>Por isso, a política de segurança da informação deve ser informada a todos os seus times internos, abordando o que se espera deles e ajudando a educá-los em novos procedimentos de segurança que eles devem seguir.</a:t>
            </a:r>
          </a:p>
        </p:txBody>
      </p:sp>
      <p:pic>
        <p:nvPicPr>
          <p:cNvPr id="3" name="Imagem 2">
            <a:extLst>
              <a:ext uri="{FF2B5EF4-FFF2-40B4-BE49-F238E27FC236}">
                <a16:creationId xmlns:a16="http://schemas.microsoft.com/office/drawing/2014/main" id="{231EC6CB-26D8-4329-FA09-8C5D3E298F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5441" y="642176"/>
            <a:ext cx="874205" cy="874205"/>
          </a:xfrm>
          <a:prstGeom prst="rect">
            <a:avLst/>
          </a:prstGeom>
        </p:spPr>
      </p:pic>
    </p:spTree>
    <p:extLst>
      <p:ext uri="{BB962C8B-B14F-4D97-AF65-F5344CB8AC3E}">
        <p14:creationId xmlns:p14="http://schemas.microsoft.com/office/powerpoint/2010/main" val="162965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62972-3449-42D1-8185-B4BEFD52AB44}"/>
              </a:ext>
            </a:extLst>
          </p:cNvPr>
          <p:cNvSpPr>
            <a:spLocks noGrp="1"/>
          </p:cNvSpPr>
          <p:nvPr>
            <p:ph type="title"/>
          </p:nvPr>
        </p:nvSpPr>
        <p:spPr/>
        <p:txBody>
          <a:bodyPr rtlCol="0">
            <a:normAutofit/>
          </a:bodyPr>
          <a:lstStyle/>
          <a:p>
            <a:r>
              <a:rPr lang="pt-BR" sz="2000" b="1" i="0" dirty="0">
                <a:solidFill>
                  <a:schemeClr val="accent1">
                    <a:lumMod val="75000"/>
                  </a:schemeClr>
                </a:solidFill>
                <a:effectLst/>
                <a:latin typeface="Montserrat" panose="00000500000000000000" pitchFamily="2" charset="0"/>
              </a:rPr>
              <a:t>Política de segurança da informação</a:t>
            </a:r>
            <a:endParaRPr lang="pt-br" sz="2000" b="1" dirty="0">
              <a:solidFill>
                <a:schemeClr val="accent1">
                  <a:lumMod val="75000"/>
                </a:schemeClr>
              </a:solidFill>
            </a:endParaRPr>
          </a:p>
        </p:txBody>
      </p:sp>
      <p:sp>
        <p:nvSpPr>
          <p:cNvPr id="5" name="Espaço Reservado para Conteúdo 4">
            <a:extLst>
              <a:ext uri="{FF2B5EF4-FFF2-40B4-BE49-F238E27FC236}">
                <a16:creationId xmlns:a16="http://schemas.microsoft.com/office/drawing/2014/main" id="{59C49692-5A67-4F9D-EC24-BBD006D64A33}"/>
              </a:ext>
            </a:extLst>
          </p:cNvPr>
          <p:cNvSpPr>
            <a:spLocks noGrp="1"/>
          </p:cNvSpPr>
          <p:nvPr>
            <p:ph idx="1"/>
          </p:nvPr>
        </p:nvSpPr>
        <p:spPr/>
        <p:txBody>
          <a:bodyPr>
            <a:normAutofit/>
          </a:bodyPr>
          <a:lstStyle/>
          <a:p>
            <a:pPr algn="l"/>
            <a:r>
              <a:rPr lang="pt-BR" b="1" i="0" dirty="0">
                <a:solidFill>
                  <a:srgbClr val="1E333B"/>
                </a:solidFill>
                <a:effectLst/>
                <a:latin typeface="Montserrat" panose="00000500000000000000" pitchFamily="2" charset="0"/>
              </a:rPr>
              <a:t>Como começa a implementação da PSI na prática?</a:t>
            </a:r>
          </a:p>
          <a:p>
            <a:pPr algn="l"/>
            <a:r>
              <a:rPr lang="pt-BR" b="0" i="0" dirty="0">
                <a:solidFill>
                  <a:srgbClr val="1E333B"/>
                </a:solidFill>
                <a:effectLst/>
                <a:latin typeface="Montserrat" panose="00000500000000000000" pitchFamily="2" charset="0"/>
              </a:rPr>
              <a:t>Essa política deve abranger uma variedade de atividades práticas, como:</a:t>
            </a:r>
          </a:p>
          <a:p>
            <a:pPr algn="l">
              <a:buFont typeface="Arial" panose="020B0604020202020204" pitchFamily="34" charset="0"/>
              <a:buChar char="•"/>
            </a:pPr>
            <a:r>
              <a:rPr lang="pt-BR" b="0" i="0" dirty="0">
                <a:solidFill>
                  <a:srgbClr val="1E333B"/>
                </a:solidFill>
                <a:effectLst/>
                <a:latin typeface="Montserrat" panose="00000500000000000000" pitchFamily="2" charset="0"/>
              </a:rPr>
              <a:t>Atualizar seus termos de privacidade;</a:t>
            </a:r>
          </a:p>
          <a:p>
            <a:pPr algn="l">
              <a:buFont typeface="Arial" panose="020B0604020202020204" pitchFamily="34" charset="0"/>
              <a:buChar char="•"/>
            </a:pPr>
            <a:r>
              <a:rPr lang="pt-BR" b="0" i="0" dirty="0">
                <a:solidFill>
                  <a:srgbClr val="1E333B"/>
                </a:solidFill>
                <a:effectLst/>
                <a:latin typeface="Montserrat" panose="00000500000000000000" pitchFamily="2" charset="0"/>
              </a:rPr>
              <a:t>Configuração das estações de trabalho da sua organização;</a:t>
            </a:r>
          </a:p>
          <a:p>
            <a:pPr algn="l">
              <a:buFont typeface="Arial" panose="020B0604020202020204" pitchFamily="34" charset="0"/>
              <a:buChar char="•"/>
            </a:pPr>
            <a:r>
              <a:rPr lang="pt-BR" b="0" i="0" dirty="0">
                <a:solidFill>
                  <a:srgbClr val="1E333B"/>
                </a:solidFill>
                <a:effectLst/>
                <a:latin typeface="Montserrat" panose="00000500000000000000" pitchFamily="2" charset="0"/>
              </a:rPr>
              <a:t>Atualização de login dos colaboradores;</a:t>
            </a:r>
          </a:p>
          <a:p>
            <a:pPr algn="l">
              <a:buFont typeface="Arial" panose="020B0604020202020204" pitchFamily="34" charset="0"/>
              <a:buChar char="•"/>
            </a:pPr>
            <a:r>
              <a:rPr lang="pt-BR" b="0" i="0" dirty="0">
                <a:solidFill>
                  <a:srgbClr val="1E333B"/>
                </a:solidFill>
                <a:effectLst/>
                <a:latin typeface="Montserrat" panose="00000500000000000000" pitchFamily="2" charset="0"/>
              </a:rPr>
              <a:t>Criação de novos procedimentos de acesso a dados.</a:t>
            </a:r>
          </a:p>
          <a:p>
            <a:pPr algn="l"/>
            <a:r>
              <a:rPr lang="pt-BR" b="0" i="0" dirty="0">
                <a:solidFill>
                  <a:srgbClr val="1E333B"/>
                </a:solidFill>
                <a:effectLst/>
                <a:latin typeface="Montserrat" panose="00000500000000000000" pitchFamily="2" charset="0"/>
              </a:rPr>
              <a:t>O primeiro passo, que é atualizar seus termos de privacidade, é essencial para deixar claro qual o nível de cada usuário (gerencial, administrativo, visitante), deixando todos cientes das práticas seguras de acesso e compartilhamento de dados para cada um desses níveis.</a:t>
            </a:r>
          </a:p>
        </p:txBody>
      </p:sp>
      <p:pic>
        <p:nvPicPr>
          <p:cNvPr id="3" name="Imagem 2">
            <a:extLst>
              <a:ext uri="{FF2B5EF4-FFF2-40B4-BE49-F238E27FC236}">
                <a16:creationId xmlns:a16="http://schemas.microsoft.com/office/drawing/2014/main" id="{1EDD4043-B995-15A4-E69D-EAD2BFED97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5441" y="642176"/>
            <a:ext cx="874205" cy="874205"/>
          </a:xfrm>
          <a:prstGeom prst="rect">
            <a:avLst/>
          </a:prstGeom>
        </p:spPr>
      </p:pic>
    </p:spTree>
    <p:extLst>
      <p:ext uri="{BB962C8B-B14F-4D97-AF65-F5344CB8AC3E}">
        <p14:creationId xmlns:p14="http://schemas.microsoft.com/office/powerpoint/2010/main" val="242922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62972-3449-42D1-8185-B4BEFD52AB44}"/>
              </a:ext>
            </a:extLst>
          </p:cNvPr>
          <p:cNvSpPr>
            <a:spLocks noGrp="1"/>
          </p:cNvSpPr>
          <p:nvPr>
            <p:ph type="title"/>
          </p:nvPr>
        </p:nvSpPr>
        <p:spPr/>
        <p:txBody>
          <a:bodyPr rtlCol="0">
            <a:normAutofit/>
          </a:bodyPr>
          <a:lstStyle/>
          <a:p>
            <a:r>
              <a:rPr lang="pt-BR" sz="2000" b="1" i="0" dirty="0">
                <a:solidFill>
                  <a:schemeClr val="accent1">
                    <a:lumMod val="75000"/>
                  </a:schemeClr>
                </a:solidFill>
                <a:effectLst/>
                <a:latin typeface="Montserrat" panose="00000500000000000000" pitchFamily="2" charset="0"/>
              </a:rPr>
              <a:t>Política de segurança da informação</a:t>
            </a:r>
            <a:endParaRPr lang="pt-br" sz="2000" b="1" dirty="0">
              <a:solidFill>
                <a:schemeClr val="accent1">
                  <a:lumMod val="75000"/>
                </a:schemeClr>
              </a:solidFill>
            </a:endParaRPr>
          </a:p>
        </p:txBody>
      </p:sp>
      <p:sp>
        <p:nvSpPr>
          <p:cNvPr id="5" name="Espaço Reservado para Conteúdo 4">
            <a:extLst>
              <a:ext uri="{FF2B5EF4-FFF2-40B4-BE49-F238E27FC236}">
                <a16:creationId xmlns:a16="http://schemas.microsoft.com/office/drawing/2014/main" id="{59C49692-5A67-4F9D-EC24-BBD006D64A33}"/>
              </a:ext>
            </a:extLst>
          </p:cNvPr>
          <p:cNvSpPr>
            <a:spLocks noGrp="1"/>
          </p:cNvSpPr>
          <p:nvPr>
            <p:ph idx="1"/>
          </p:nvPr>
        </p:nvSpPr>
        <p:spPr>
          <a:xfrm>
            <a:off x="581192" y="2009955"/>
            <a:ext cx="11029615" cy="4145889"/>
          </a:xfrm>
        </p:spPr>
        <p:txBody>
          <a:bodyPr>
            <a:normAutofit fontScale="62500" lnSpcReduction="20000"/>
          </a:bodyPr>
          <a:lstStyle/>
          <a:p>
            <a:pPr algn="l"/>
            <a:r>
              <a:rPr lang="pt-BR" b="1" i="0" dirty="0">
                <a:solidFill>
                  <a:srgbClr val="00A651"/>
                </a:solidFill>
                <a:effectLst/>
                <a:latin typeface="Montserrat" panose="00000500000000000000" pitchFamily="2" charset="0"/>
              </a:rPr>
              <a:t>Por que a PSI é importante para minha empresa?</a:t>
            </a:r>
          </a:p>
          <a:p>
            <a:pPr algn="l"/>
            <a:r>
              <a:rPr lang="pt-BR" b="0" i="0" dirty="0">
                <a:solidFill>
                  <a:srgbClr val="1E333B"/>
                </a:solidFill>
                <a:effectLst/>
                <a:latin typeface="Montserrat" panose="00000500000000000000" pitchFamily="2" charset="0"/>
              </a:rPr>
              <a:t>Sofrer uma violação de segurança é algo realmente caro para qualquer tipo de empresa. E pelas regras da LGPD, se houver vazamento indevido das informações pessoais de clientes, que deveriam ser protegidas de acordo com as políticas de privacidade, as </a:t>
            </a:r>
            <a:r>
              <a:rPr lang="pt-BR" b="0" i="0" u="sng" dirty="0">
                <a:solidFill>
                  <a:srgbClr val="0068A6"/>
                </a:solidFill>
                <a:effectLst/>
                <a:latin typeface="Montserrat" panose="00000500000000000000" pitchFamily="2" charset="0"/>
                <a:hlinkClick r:id="rId2"/>
              </a:rPr>
              <a:t>multas podem variar</a:t>
            </a:r>
            <a:r>
              <a:rPr lang="pt-BR" b="0" i="0" dirty="0">
                <a:solidFill>
                  <a:srgbClr val="1E333B"/>
                </a:solidFill>
                <a:effectLst/>
                <a:latin typeface="Montserrat" panose="00000500000000000000" pitchFamily="2" charset="0"/>
              </a:rPr>
              <a:t> entre R$ 50 milhões e 2% do faturamento total da empresa.</a:t>
            </a:r>
          </a:p>
          <a:p>
            <a:pPr algn="l"/>
            <a:r>
              <a:rPr lang="pt-BR" b="0" i="0" dirty="0">
                <a:solidFill>
                  <a:srgbClr val="1E333B"/>
                </a:solidFill>
                <a:effectLst/>
                <a:latin typeface="Montserrat" panose="00000500000000000000" pitchFamily="2" charset="0"/>
              </a:rPr>
              <a:t>Com um alto nível de risco como esse, fica claro que ter uma política de segurança de da informação em vigor é essencial!</a:t>
            </a:r>
          </a:p>
          <a:p>
            <a:pPr algn="l"/>
            <a:r>
              <a:rPr lang="pt-BR" b="0" i="0" dirty="0">
                <a:solidFill>
                  <a:srgbClr val="1E333B"/>
                </a:solidFill>
                <a:effectLst/>
                <a:latin typeface="Montserrat" panose="00000500000000000000" pitchFamily="2" charset="0"/>
              </a:rPr>
              <a:t>Mas não é apenas esse lado financeiro que pesa nessa decisão de implementar a PSI. Aqui separamos mais </a:t>
            </a:r>
            <a:r>
              <a:rPr lang="pt-BR" b="1" i="0" dirty="0">
                <a:solidFill>
                  <a:srgbClr val="1E333B"/>
                </a:solidFill>
                <a:effectLst/>
                <a:latin typeface="Montserrat" panose="00000500000000000000" pitchFamily="2" charset="0"/>
              </a:rPr>
              <a:t>4 pontos que comprovam a importância desse documento na sua empresa</a:t>
            </a:r>
            <a:r>
              <a:rPr lang="pt-BR" b="0" i="0" dirty="0">
                <a:solidFill>
                  <a:srgbClr val="1E333B"/>
                </a:solidFill>
                <a:effectLst/>
                <a:latin typeface="Montserrat" panose="00000500000000000000" pitchFamily="2" charset="0"/>
              </a:rPr>
              <a:t>.</a:t>
            </a:r>
          </a:p>
          <a:p>
            <a:pPr algn="l"/>
            <a:r>
              <a:rPr lang="pt-BR" b="1" i="0" dirty="0">
                <a:solidFill>
                  <a:srgbClr val="1E333B"/>
                </a:solidFill>
                <a:effectLst/>
                <a:latin typeface="Montserrat" panose="00000500000000000000" pitchFamily="2" charset="0"/>
              </a:rPr>
              <a:t>1. Ajuda você a melhorar a postura geral de segurança de sua organização</a:t>
            </a:r>
          </a:p>
          <a:p>
            <a:pPr algn="l"/>
            <a:r>
              <a:rPr lang="pt-BR" b="0" i="0" dirty="0">
                <a:solidFill>
                  <a:srgbClr val="1E333B"/>
                </a:solidFill>
                <a:effectLst/>
                <a:latin typeface="Montserrat" panose="00000500000000000000" pitchFamily="2" charset="0"/>
              </a:rPr>
              <a:t>Isso significa que há menos incidentes de segurança quando as organizações usam o PSI, já que os problemas são evitados preventivamente.</a:t>
            </a:r>
          </a:p>
          <a:p>
            <a:pPr algn="l"/>
            <a:r>
              <a:rPr lang="pt-BR" b="1" i="0" dirty="0">
                <a:solidFill>
                  <a:srgbClr val="1E333B"/>
                </a:solidFill>
                <a:effectLst/>
                <a:latin typeface="Montserrat" panose="00000500000000000000" pitchFamily="2" charset="0"/>
              </a:rPr>
              <a:t>2. Prepara melhor para ter os requisitos de auditoria e conformidade</a:t>
            </a:r>
          </a:p>
          <a:p>
            <a:pPr algn="l"/>
            <a:r>
              <a:rPr lang="pt-BR" b="0" i="0" dirty="0">
                <a:solidFill>
                  <a:srgbClr val="1E333B"/>
                </a:solidFill>
                <a:effectLst/>
                <a:latin typeface="Montserrat" panose="00000500000000000000" pitchFamily="2" charset="0"/>
              </a:rPr>
              <a:t>Ao passar por um processo de fiscalização, fica muito mais fácil comprovar quais os protocolos e as normas de segurança utilizadas.</a:t>
            </a:r>
          </a:p>
          <a:p>
            <a:pPr algn="l"/>
            <a:r>
              <a:rPr lang="pt-BR" b="1" i="0" dirty="0">
                <a:solidFill>
                  <a:srgbClr val="1E333B"/>
                </a:solidFill>
                <a:effectLst/>
                <a:latin typeface="Montserrat" panose="00000500000000000000" pitchFamily="2" charset="0"/>
              </a:rPr>
              <a:t>3. Melhora o nível de responsabilidade por parte dos usuários</a:t>
            </a:r>
          </a:p>
          <a:p>
            <a:pPr algn="l"/>
            <a:r>
              <a:rPr lang="pt-BR" b="0" i="0" dirty="0">
                <a:solidFill>
                  <a:srgbClr val="1E333B"/>
                </a:solidFill>
                <a:effectLst/>
                <a:latin typeface="Montserrat" panose="00000500000000000000" pitchFamily="2" charset="0"/>
              </a:rPr>
              <a:t>As partes mais interessadas na segurança da sua organização são os clientes, que não querem ter seus dados expostos indevidamente. E usar a política de segurança da informação melhora o reconhecimento da sua empresa no mercado por conta desse quesito.</a:t>
            </a:r>
          </a:p>
          <a:p>
            <a:pPr algn="l"/>
            <a:r>
              <a:rPr lang="pt-BR" b="1" i="0" dirty="0">
                <a:solidFill>
                  <a:srgbClr val="1E333B"/>
                </a:solidFill>
                <a:effectLst/>
                <a:latin typeface="Montserrat" panose="00000500000000000000" pitchFamily="2" charset="0"/>
              </a:rPr>
              <a:t>4. Fornece à sua organização uma estrutura sólida de segurança</a:t>
            </a:r>
          </a:p>
          <a:p>
            <a:pPr algn="l"/>
            <a:r>
              <a:rPr lang="pt-BR" b="0" i="0" dirty="0">
                <a:solidFill>
                  <a:srgbClr val="1E333B"/>
                </a:solidFill>
                <a:effectLst/>
                <a:latin typeface="Montserrat" panose="00000500000000000000" pitchFamily="2" charset="0"/>
              </a:rPr>
              <a:t>Em torno da comunicação interna e externa, haverá sempre uma estratégia bem definida em termos de segurança, o que ajuda a manter uma estrutura sólida por trás das </a:t>
            </a:r>
            <a:r>
              <a:rPr lang="pt-BR" b="0" i="0" u="sng" dirty="0">
                <a:solidFill>
                  <a:srgbClr val="0068A6"/>
                </a:solidFill>
                <a:effectLst/>
                <a:latin typeface="Montserrat" panose="00000500000000000000" pitchFamily="2" charset="0"/>
              </a:rPr>
              <a:t>informações corporativas</a:t>
            </a:r>
            <a:r>
              <a:rPr lang="pt-BR" b="0" i="0" dirty="0">
                <a:solidFill>
                  <a:srgbClr val="1E333B"/>
                </a:solidFill>
                <a:effectLst/>
                <a:latin typeface="Montserrat" panose="00000500000000000000" pitchFamily="2" charset="0"/>
              </a:rPr>
              <a:t>.</a:t>
            </a:r>
          </a:p>
        </p:txBody>
      </p:sp>
      <p:pic>
        <p:nvPicPr>
          <p:cNvPr id="3" name="Imagem 2">
            <a:extLst>
              <a:ext uri="{FF2B5EF4-FFF2-40B4-BE49-F238E27FC236}">
                <a16:creationId xmlns:a16="http://schemas.microsoft.com/office/drawing/2014/main" id="{E8EA58F7-BD66-3F76-F741-0D5F2BE4BF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5441" y="642176"/>
            <a:ext cx="874205" cy="874205"/>
          </a:xfrm>
          <a:prstGeom prst="rect">
            <a:avLst/>
          </a:prstGeom>
        </p:spPr>
      </p:pic>
    </p:spTree>
    <p:extLst>
      <p:ext uri="{BB962C8B-B14F-4D97-AF65-F5344CB8AC3E}">
        <p14:creationId xmlns:p14="http://schemas.microsoft.com/office/powerpoint/2010/main" val="3552783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62972-3449-42D1-8185-B4BEFD52AB44}"/>
              </a:ext>
            </a:extLst>
          </p:cNvPr>
          <p:cNvSpPr>
            <a:spLocks noGrp="1"/>
          </p:cNvSpPr>
          <p:nvPr>
            <p:ph type="title"/>
          </p:nvPr>
        </p:nvSpPr>
        <p:spPr/>
        <p:txBody>
          <a:bodyPr rtlCol="0">
            <a:normAutofit/>
          </a:bodyPr>
          <a:lstStyle/>
          <a:p>
            <a:r>
              <a:rPr lang="pt-BR" sz="2000" b="1" i="0" dirty="0">
                <a:solidFill>
                  <a:schemeClr val="accent1">
                    <a:lumMod val="75000"/>
                  </a:schemeClr>
                </a:solidFill>
                <a:effectLst/>
                <a:latin typeface="Montserrat" panose="00000500000000000000" pitchFamily="2" charset="0"/>
              </a:rPr>
              <a:t>Política de segurança da informação</a:t>
            </a:r>
            <a:endParaRPr lang="pt-br" sz="2000" b="1" dirty="0">
              <a:solidFill>
                <a:schemeClr val="accent1">
                  <a:lumMod val="75000"/>
                </a:schemeClr>
              </a:solidFill>
            </a:endParaRPr>
          </a:p>
        </p:txBody>
      </p:sp>
      <p:sp>
        <p:nvSpPr>
          <p:cNvPr id="5" name="Espaço Reservado para Conteúdo 4">
            <a:extLst>
              <a:ext uri="{FF2B5EF4-FFF2-40B4-BE49-F238E27FC236}">
                <a16:creationId xmlns:a16="http://schemas.microsoft.com/office/drawing/2014/main" id="{59C49692-5A67-4F9D-EC24-BBD006D64A33}"/>
              </a:ext>
            </a:extLst>
          </p:cNvPr>
          <p:cNvSpPr>
            <a:spLocks noGrp="1"/>
          </p:cNvSpPr>
          <p:nvPr>
            <p:ph idx="1"/>
          </p:nvPr>
        </p:nvSpPr>
        <p:spPr>
          <a:xfrm>
            <a:off x="581192" y="2009955"/>
            <a:ext cx="11029615" cy="4145889"/>
          </a:xfrm>
        </p:spPr>
        <p:txBody>
          <a:bodyPr>
            <a:normAutofit fontScale="55000" lnSpcReduction="20000"/>
          </a:bodyPr>
          <a:lstStyle/>
          <a:p>
            <a:pPr marL="305435" indent="-305435" algn="l"/>
            <a:r>
              <a:rPr lang="pt-BR" b="0" i="0" dirty="0">
                <a:solidFill>
                  <a:srgbClr val="3B3B3B"/>
                </a:solidFill>
                <a:effectLst/>
                <a:latin typeface="Montserrat" panose="00000500000000000000" pitchFamily="2" charset="0"/>
              </a:rPr>
              <a:t>6 medidas para sua empresa se adequar à nova lei de proteção de dados</a:t>
            </a:r>
            <a:endParaRPr lang="pt-BR"/>
          </a:p>
          <a:p>
            <a:pPr marL="305435" indent="-305435" algn="just"/>
            <a:r>
              <a:rPr lang="pt-BR" b="0" i="0" dirty="0">
                <a:solidFill>
                  <a:srgbClr val="1E333B"/>
                </a:solidFill>
                <a:effectLst/>
                <a:latin typeface="Montserrat" panose="00000500000000000000" pitchFamily="2" charset="0"/>
              </a:rPr>
              <a:t>Em agosto de 2018, o Brasil passou a fazer parte do grupo dos poucos países que contam com uma </a:t>
            </a:r>
            <a:r>
              <a:rPr lang="pt-BR" b="0" i="0" u="sng" dirty="0">
                <a:solidFill>
                  <a:srgbClr val="0068A6"/>
                </a:solidFill>
                <a:effectLst/>
                <a:latin typeface="Montserrat" panose="00000500000000000000" pitchFamily="2" charset="0"/>
              </a:rPr>
              <a:t>legislação específica para proteger os dados</a:t>
            </a:r>
            <a:r>
              <a:rPr lang="pt-BR" b="0" i="0" dirty="0">
                <a:solidFill>
                  <a:srgbClr val="1E333B"/>
                </a:solidFill>
                <a:effectLst/>
                <a:latin typeface="Montserrat" panose="00000500000000000000" pitchFamily="2" charset="0"/>
              </a:rPr>
              <a:t> e a privacidade de seus cidadãos. Com isso, as organizações terão que mudar diversos processos referentes à coleta, armazenagem e eliminação dessas informações.</a:t>
            </a:r>
          </a:p>
          <a:p>
            <a:pPr marL="305435" indent="-305435" algn="just"/>
            <a:r>
              <a:rPr lang="pt-BR" b="0" i="0" dirty="0">
                <a:solidFill>
                  <a:srgbClr val="1E333B"/>
                </a:solidFill>
                <a:effectLst/>
                <a:latin typeface="Montserrat" panose="00000500000000000000" pitchFamily="2" charset="0"/>
              </a:rPr>
              <a:t>O prazo para adequação à lei de proteção de dados vai até 2020. No entanto, é preciso começar desde já, visto que esse processo envolve mudanças profundas e quem não cumprir as novas normas poderá arcar com </a:t>
            </a:r>
            <a:r>
              <a:rPr lang="pt-BR" b="0" i="0" u="sng" dirty="0">
                <a:solidFill>
                  <a:srgbClr val="0068A6"/>
                </a:solidFill>
                <a:effectLst/>
                <a:latin typeface="Montserrat" panose="00000500000000000000" pitchFamily="2" charset="0"/>
                <a:hlinkClick r:id="rId2"/>
              </a:rPr>
              <a:t>multas pesadas</a:t>
            </a:r>
            <a:r>
              <a:rPr lang="pt-BR" b="0" i="0" dirty="0">
                <a:solidFill>
                  <a:srgbClr val="1E333B"/>
                </a:solidFill>
                <a:effectLst/>
                <a:latin typeface="Montserrat" panose="00000500000000000000" pitchFamily="2" charset="0"/>
              </a:rPr>
              <a:t>.</a:t>
            </a:r>
          </a:p>
          <a:p>
            <a:pPr marL="305435" indent="-305435" algn="just"/>
            <a:r>
              <a:rPr lang="pt-BR" b="0" i="0" dirty="0">
                <a:solidFill>
                  <a:srgbClr val="1E333B"/>
                </a:solidFill>
                <a:effectLst/>
                <a:latin typeface="Montserrat" panose="00000500000000000000" pitchFamily="2" charset="0"/>
              </a:rPr>
              <a:t>Confira a seguir 6 medidas para sua empresa se adequar à Lei Geral de Proteção de Dados (LGPD):</a:t>
            </a:r>
          </a:p>
          <a:p>
            <a:pPr marL="305435" indent="-305435" algn="just"/>
            <a:r>
              <a:rPr lang="pt-BR" b="1" i="0" dirty="0">
                <a:solidFill>
                  <a:srgbClr val="00A651"/>
                </a:solidFill>
                <a:effectLst/>
                <a:latin typeface="Montserrat" panose="00000500000000000000" pitchFamily="2" charset="0"/>
              </a:rPr>
              <a:t>1. Realize uma análise</a:t>
            </a:r>
          </a:p>
          <a:p>
            <a:pPr marL="305435" indent="-305435" algn="just"/>
            <a:r>
              <a:rPr lang="pt-BR" b="0" i="0" dirty="0">
                <a:solidFill>
                  <a:srgbClr val="1E333B"/>
                </a:solidFill>
                <a:effectLst/>
                <a:latin typeface="Montserrat" panose="00000500000000000000" pitchFamily="2" charset="0"/>
              </a:rPr>
              <a:t>Comece consultando um especialista jurídico para entender todos os pontos da lei de proteção de dados e como eles podem afetar seu negócio. Então, olhe para os sistemas que você já possui e descubra onde existem pontos fracos e quais </a:t>
            </a:r>
            <a:r>
              <a:rPr lang="pt-BR" b="0" i="0" u="sng" dirty="0">
                <a:solidFill>
                  <a:srgbClr val="0068A6"/>
                </a:solidFill>
                <a:effectLst/>
                <a:latin typeface="Montserrat" panose="00000500000000000000" pitchFamily="2" charset="0"/>
              </a:rPr>
              <a:t>tendências de segurança digital</a:t>
            </a:r>
            <a:r>
              <a:rPr lang="pt-BR" b="0" i="0" dirty="0">
                <a:solidFill>
                  <a:srgbClr val="1E333B"/>
                </a:solidFill>
                <a:effectLst/>
                <a:latin typeface="Montserrat" panose="00000500000000000000" pitchFamily="2" charset="0"/>
              </a:rPr>
              <a:t> podem ser aplicadas para saná-los.</a:t>
            </a:r>
          </a:p>
          <a:p>
            <a:pPr marL="305435" indent="-305435" algn="just"/>
            <a:r>
              <a:rPr lang="pt-BR" b="0" i="0" dirty="0">
                <a:solidFill>
                  <a:srgbClr val="1E333B"/>
                </a:solidFill>
                <a:effectLst/>
                <a:latin typeface="Montserrat" panose="00000500000000000000" pitchFamily="2" charset="0"/>
              </a:rPr>
              <a:t>Além disso, revise como você obtém o consentimento para coletar dados e os mecanismos que utiliza para excluí-los.</a:t>
            </a:r>
          </a:p>
          <a:p>
            <a:pPr marL="305435" indent="-305435" algn="just"/>
            <a:r>
              <a:rPr lang="pt-BR" b="1" i="0" dirty="0">
                <a:solidFill>
                  <a:srgbClr val="00A651"/>
                </a:solidFill>
                <a:effectLst/>
                <a:latin typeface="Montserrat" panose="00000500000000000000" pitchFamily="2" charset="0"/>
              </a:rPr>
              <a:t>2. Eduque toda a equipe</a:t>
            </a:r>
          </a:p>
          <a:p>
            <a:pPr marL="305435" indent="-305435" algn="just"/>
            <a:r>
              <a:rPr lang="pt-BR" b="0" i="0" dirty="0">
                <a:solidFill>
                  <a:srgbClr val="1E333B"/>
                </a:solidFill>
                <a:effectLst/>
                <a:latin typeface="Montserrat" panose="00000500000000000000" pitchFamily="2" charset="0"/>
              </a:rPr>
              <a:t>Os colaboradores devem ser instruídos sobre as responsabilidades que eles têm quando lidam com informações pessoais de funcionários, clientes, parceiros e contratados.</a:t>
            </a:r>
          </a:p>
          <a:p>
            <a:pPr marL="305435" indent="-305435" algn="just"/>
            <a:r>
              <a:rPr lang="pt-BR" b="0" i="0" dirty="0">
                <a:solidFill>
                  <a:srgbClr val="1E333B"/>
                </a:solidFill>
                <a:effectLst/>
                <a:latin typeface="Montserrat" panose="00000500000000000000" pitchFamily="2" charset="0"/>
              </a:rPr>
              <a:t>Da mesma forma, é especialmente importante garantir que toda a equipe de gestores entenda por que a proteção das informações e as mudanças exigidas pela lei de proteção de dados precisam ser uma prioridade no </a:t>
            </a:r>
            <a:r>
              <a:rPr lang="pt-BR" b="0" i="0" u="sng" dirty="0">
                <a:solidFill>
                  <a:srgbClr val="0068A6"/>
                </a:solidFill>
                <a:effectLst/>
                <a:latin typeface="Montserrat" panose="00000500000000000000" pitchFamily="2" charset="0"/>
              </a:rPr>
              <a:t>orçamento</a:t>
            </a:r>
            <a:r>
              <a:rPr lang="pt-BR" b="0" i="0" dirty="0">
                <a:solidFill>
                  <a:srgbClr val="1E333B"/>
                </a:solidFill>
                <a:effectLst/>
                <a:latin typeface="Montserrat" panose="00000500000000000000" pitchFamily="2" charset="0"/>
              </a:rPr>
              <a:t>.</a:t>
            </a:r>
          </a:p>
          <a:p>
            <a:pPr marL="305435" indent="-305435" algn="just"/>
            <a:r>
              <a:rPr lang="pt-BR" b="1" i="0" dirty="0">
                <a:solidFill>
                  <a:srgbClr val="00A651"/>
                </a:solidFill>
                <a:effectLst/>
                <a:latin typeface="Montserrat"/>
              </a:rPr>
              <a:t>3. </a:t>
            </a:r>
            <a:r>
              <a:rPr lang="pt-BR" b="1" dirty="0">
                <a:solidFill>
                  <a:srgbClr val="00A651"/>
                </a:solidFill>
                <a:latin typeface="Montserrat"/>
              </a:rPr>
              <a:t>Procure um especialista</a:t>
            </a:r>
            <a:endParaRPr lang="pt-BR" b="1" i="0" dirty="0">
              <a:solidFill>
                <a:srgbClr val="00A651"/>
              </a:solidFill>
              <a:effectLst/>
              <a:latin typeface="Montserrat" panose="00000500000000000000" pitchFamily="2" charset="0"/>
            </a:endParaRPr>
          </a:p>
          <a:p>
            <a:pPr marL="305435" indent="-305435" algn="just"/>
            <a:r>
              <a:rPr lang="pt-BR" b="0" i="0" dirty="0">
                <a:solidFill>
                  <a:srgbClr val="1E333B"/>
                </a:solidFill>
                <a:effectLst/>
                <a:latin typeface="Montserrat"/>
              </a:rPr>
              <a:t>As empresas devem considerar a nomeação de uma</a:t>
            </a:r>
            <a:r>
              <a:rPr lang="pt-BR" dirty="0">
                <a:solidFill>
                  <a:srgbClr val="1E333B"/>
                </a:solidFill>
                <a:latin typeface="Montserrat"/>
              </a:rPr>
              <a:t> empresa</a:t>
            </a:r>
            <a:r>
              <a:rPr lang="pt-BR" b="0" i="0" dirty="0">
                <a:solidFill>
                  <a:srgbClr val="1E333B"/>
                </a:solidFill>
                <a:effectLst/>
                <a:latin typeface="Montserrat"/>
              </a:rPr>
              <a:t> responsável pela adequação à lei de proteção de dados. </a:t>
            </a:r>
            <a:r>
              <a:rPr lang="pt-BR" dirty="0">
                <a:solidFill>
                  <a:srgbClr val="1E333B"/>
                </a:solidFill>
                <a:latin typeface="Montserrat"/>
              </a:rPr>
              <a:t>Esses</a:t>
            </a:r>
            <a:r>
              <a:rPr lang="pt-BR" b="0" i="0" dirty="0">
                <a:solidFill>
                  <a:srgbClr val="1E333B"/>
                </a:solidFill>
                <a:effectLst/>
                <a:latin typeface="Montserrat"/>
              </a:rPr>
              <a:t> </a:t>
            </a:r>
            <a:r>
              <a:rPr lang="pt-BR" dirty="0">
                <a:solidFill>
                  <a:srgbClr val="1E333B"/>
                </a:solidFill>
                <a:latin typeface="Montserrat"/>
              </a:rPr>
              <a:t>profissionais</a:t>
            </a:r>
            <a:r>
              <a:rPr lang="pt-BR" b="0" i="0" dirty="0">
                <a:solidFill>
                  <a:srgbClr val="1E333B"/>
                </a:solidFill>
                <a:effectLst/>
                <a:latin typeface="Montserrat"/>
              </a:rPr>
              <a:t> </a:t>
            </a:r>
            <a:r>
              <a:rPr lang="pt-BR" dirty="0">
                <a:solidFill>
                  <a:srgbClr val="1E333B"/>
                </a:solidFill>
                <a:latin typeface="Montserrat"/>
              </a:rPr>
              <a:t>devem</a:t>
            </a:r>
            <a:r>
              <a:rPr lang="pt-BR" b="0" i="0" dirty="0">
                <a:solidFill>
                  <a:srgbClr val="1E333B"/>
                </a:solidFill>
                <a:effectLst/>
                <a:latin typeface="Montserrat"/>
              </a:rPr>
              <a:t> se encarregar de revisar as constantes mudanças na legislação que sejam pertinentes ao tema.</a:t>
            </a:r>
          </a:p>
          <a:p>
            <a:pPr marL="305435" indent="-305435" algn="just"/>
            <a:r>
              <a:rPr lang="pt-BR" b="0" i="0" dirty="0">
                <a:solidFill>
                  <a:srgbClr val="1E333B"/>
                </a:solidFill>
                <a:effectLst/>
                <a:latin typeface="Montserrat" panose="00000500000000000000" pitchFamily="2" charset="0"/>
              </a:rPr>
              <a:t>Lembre-se que atender às exigências legais é uma abordagem contínua e não somente um evento pontual.</a:t>
            </a:r>
          </a:p>
          <a:p>
            <a:pPr marL="305435" indent="-305435" algn="just"/>
            <a:r>
              <a:rPr lang="pt-BR" b="0" i="0" dirty="0">
                <a:solidFill>
                  <a:srgbClr val="1E333B"/>
                </a:solidFill>
                <a:effectLst/>
                <a:latin typeface="Montserrat" panose="00000500000000000000" pitchFamily="2" charset="0"/>
              </a:rPr>
              <a:t>Todas as empresas precisam identificar um ponto de contato principal que deve servir como suporte para todas as áreas que, de alguma forma, lidam com os dados de usuários da internet.</a:t>
            </a:r>
          </a:p>
        </p:txBody>
      </p:sp>
      <p:pic>
        <p:nvPicPr>
          <p:cNvPr id="3" name="Imagem 2">
            <a:extLst>
              <a:ext uri="{FF2B5EF4-FFF2-40B4-BE49-F238E27FC236}">
                <a16:creationId xmlns:a16="http://schemas.microsoft.com/office/drawing/2014/main" id="{510A2A7F-4989-4B4D-9C94-F781238F6A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5441" y="659428"/>
            <a:ext cx="874205" cy="874205"/>
          </a:xfrm>
          <a:prstGeom prst="rect">
            <a:avLst/>
          </a:prstGeom>
        </p:spPr>
      </p:pic>
    </p:spTree>
    <p:extLst>
      <p:ext uri="{BB962C8B-B14F-4D97-AF65-F5344CB8AC3E}">
        <p14:creationId xmlns:p14="http://schemas.microsoft.com/office/powerpoint/2010/main" val="212881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62972-3449-42D1-8185-B4BEFD52AB44}"/>
              </a:ext>
            </a:extLst>
          </p:cNvPr>
          <p:cNvSpPr>
            <a:spLocks noGrp="1"/>
          </p:cNvSpPr>
          <p:nvPr>
            <p:ph type="title"/>
          </p:nvPr>
        </p:nvSpPr>
        <p:spPr/>
        <p:txBody>
          <a:bodyPr rtlCol="0">
            <a:normAutofit/>
          </a:bodyPr>
          <a:lstStyle/>
          <a:p>
            <a:r>
              <a:rPr lang="pt-BR" sz="2000" b="1" i="0" dirty="0">
                <a:solidFill>
                  <a:schemeClr val="accent1">
                    <a:lumMod val="75000"/>
                  </a:schemeClr>
                </a:solidFill>
                <a:effectLst/>
                <a:latin typeface="Montserrat" panose="00000500000000000000" pitchFamily="2" charset="0"/>
              </a:rPr>
              <a:t>Política de segurança da informação</a:t>
            </a:r>
            <a:endParaRPr lang="pt-br" sz="2000" b="1" dirty="0">
              <a:solidFill>
                <a:schemeClr val="accent1">
                  <a:lumMod val="75000"/>
                </a:schemeClr>
              </a:solidFill>
            </a:endParaRPr>
          </a:p>
        </p:txBody>
      </p:sp>
      <p:sp>
        <p:nvSpPr>
          <p:cNvPr id="5" name="Espaço Reservado para Conteúdo 4">
            <a:extLst>
              <a:ext uri="{FF2B5EF4-FFF2-40B4-BE49-F238E27FC236}">
                <a16:creationId xmlns:a16="http://schemas.microsoft.com/office/drawing/2014/main" id="{59C49692-5A67-4F9D-EC24-BBD006D64A33}"/>
              </a:ext>
            </a:extLst>
          </p:cNvPr>
          <p:cNvSpPr>
            <a:spLocks noGrp="1"/>
          </p:cNvSpPr>
          <p:nvPr>
            <p:ph idx="1"/>
          </p:nvPr>
        </p:nvSpPr>
        <p:spPr>
          <a:xfrm>
            <a:off x="581192" y="2009955"/>
            <a:ext cx="11029615" cy="4145889"/>
          </a:xfrm>
        </p:spPr>
        <p:txBody>
          <a:bodyPr>
            <a:normAutofit fontScale="47500" lnSpcReduction="20000"/>
          </a:bodyPr>
          <a:lstStyle/>
          <a:p>
            <a:pPr marL="305435" indent="-305435" algn="just"/>
            <a:r>
              <a:rPr lang="pt-BR" b="1" i="0" dirty="0">
                <a:solidFill>
                  <a:srgbClr val="00A651"/>
                </a:solidFill>
                <a:effectLst/>
                <a:latin typeface="Montserrat"/>
              </a:rPr>
              <a:t>4. Categorize seus dados</a:t>
            </a:r>
          </a:p>
          <a:p>
            <a:pPr marL="305435" indent="-305435" algn="just"/>
            <a:r>
              <a:rPr lang="pt-BR" b="0" i="0" dirty="0">
                <a:solidFill>
                  <a:srgbClr val="1E333B"/>
                </a:solidFill>
                <a:effectLst/>
                <a:latin typeface="Montserrat"/>
              </a:rPr>
              <a:t>Determine quais dados da sua empresa são afetados pelas diretrizes dessa nova legislação. Por exemplo, informações de cidadãos brasileiros podem estar em contratos, documentos de RH, registros financeiros ou histórico de pedidos de compra.</a:t>
            </a:r>
          </a:p>
          <a:p>
            <a:pPr marL="305435" indent="-305435" algn="just"/>
            <a:r>
              <a:rPr lang="pt-BR" b="0" i="0" dirty="0">
                <a:solidFill>
                  <a:srgbClr val="1E333B"/>
                </a:solidFill>
                <a:effectLst/>
                <a:latin typeface="Montserrat"/>
              </a:rPr>
              <a:t>Veja onde esses dados estão armazenados, como são processados ​​e quem tem acesso a eles. A partir daí, você pode definir políticas para toda a empresa sobre como essas informações devem ser manipuladas.</a:t>
            </a:r>
          </a:p>
          <a:p>
            <a:pPr marL="305435" indent="-305435" algn="l"/>
            <a:r>
              <a:rPr lang="pt-BR" b="1" i="0" dirty="0">
                <a:solidFill>
                  <a:srgbClr val="00A651"/>
                </a:solidFill>
                <a:effectLst/>
                <a:latin typeface="Montserrat"/>
              </a:rPr>
              <a:t>5. Revise sua Política de Privacidade</a:t>
            </a:r>
          </a:p>
          <a:p>
            <a:pPr marL="305435" indent="-305435" algn="just"/>
            <a:r>
              <a:rPr lang="pt-BR" b="0" i="0" dirty="0">
                <a:solidFill>
                  <a:srgbClr val="1E333B"/>
                </a:solidFill>
                <a:effectLst/>
                <a:latin typeface="Montserrat"/>
              </a:rPr>
              <a:t>Não se esqueça de revisar e atualizar sua Política de Privacidade atual. Este é o primeiro lugar que as pessoas procurarão para verificar se sua empresa está em conformidade com a lei de proteção de dados.</a:t>
            </a:r>
          </a:p>
          <a:p>
            <a:pPr marL="305435" indent="-305435" algn="just"/>
            <a:r>
              <a:rPr lang="pt-BR" b="0" i="0" dirty="0">
                <a:solidFill>
                  <a:srgbClr val="1E333B"/>
                </a:solidFill>
                <a:effectLst/>
                <a:latin typeface="Montserrat"/>
              </a:rPr>
              <a:t>Em sua política, você deve informar a base legal para o processamento dos dados, os períodos de retenção, o direito do cliente de revogar a permissão para o uso de suas informações e outras exigências previstas na lei.</a:t>
            </a:r>
          </a:p>
          <a:p>
            <a:pPr marL="305435" indent="-305435" algn="just"/>
            <a:r>
              <a:rPr lang="pt-BR" b="0" i="0" dirty="0">
                <a:solidFill>
                  <a:srgbClr val="1E333B"/>
                </a:solidFill>
                <a:effectLst/>
                <a:latin typeface="Montserrat"/>
              </a:rPr>
              <a:t>Além disso, você deve fornecer as informações em linguagem concisa, fácil de entender e clara.</a:t>
            </a:r>
          </a:p>
          <a:p>
            <a:pPr marL="305435" indent="-305435" algn="just"/>
            <a:r>
              <a:rPr lang="pt-BR" b="0" i="0" dirty="0">
                <a:solidFill>
                  <a:srgbClr val="1E333B"/>
                </a:solidFill>
                <a:effectLst/>
                <a:latin typeface="Montserrat"/>
              </a:rPr>
              <a:t>Não se esqueça que se a sua empresa processa dados de indivíduos menores de idade, você deve garantir a existência de procedimentos adequados para verificar as idades individuais e coletar o consentimento dos responsáveis, quando aplicável.</a:t>
            </a:r>
          </a:p>
          <a:p>
            <a:pPr marL="305435" indent="-305435" algn="just"/>
            <a:r>
              <a:rPr lang="pt-BR" b="1" i="0" dirty="0">
                <a:solidFill>
                  <a:srgbClr val="00A651"/>
                </a:solidFill>
                <a:effectLst/>
                <a:latin typeface="Montserrat"/>
              </a:rPr>
              <a:t>6. Invista em segurança da informação</a:t>
            </a:r>
          </a:p>
          <a:p>
            <a:pPr marL="305435" indent="-305435" algn="just"/>
            <a:r>
              <a:rPr lang="pt-BR" b="0" i="0" dirty="0">
                <a:solidFill>
                  <a:srgbClr val="1E333B"/>
                </a:solidFill>
                <a:effectLst/>
                <a:latin typeface="Montserrat"/>
              </a:rPr>
              <a:t>Com a lei de proteção de dados, as empresas passam a ser totalmente responsáveis pela segurança das informações que elas coletam, processam, transmitem e armazenam.</a:t>
            </a:r>
          </a:p>
          <a:p>
            <a:pPr marL="305435" indent="-305435" algn="just"/>
            <a:r>
              <a:rPr lang="pt-BR" b="0" i="0" dirty="0">
                <a:solidFill>
                  <a:srgbClr val="1E333B"/>
                </a:solidFill>
                <a:effectLst/>
                <a:latin typeface="Montserrat"/>
              </a:rPr>
              <a:t>Ou seja, além de investir na adequação às novas normas, é necessário que as empresas reforcem seus procedimentos de segurança dos dados. Caso contrário, elas poderão pagar multas que podem variar entre R$ 50 milhões e 2% do faturamento total da empresa.</a:t>
            </a:r>
          </a:p>
          <a:p>
            <a:pPr marL="305435" indent="-305435" algn="just"/>
            <a:r>
              <a:rPr lang="pt-BR" dirty="0">
                <a:solidFill>
                  <a:srgbClr val="1E333B"/>
                </a:solidFill>
                <a:latin typeface="Montserrat"/>
                <a:ea typeface="+mn-lt"/>
                <a:cs typeface="+mn-lt"/>
              </a:rPr>
              <a:t>Criar políticas internas de proteção de dados com nível de privilégios para acesso a sistemas e arquivos.</a:t>
            </a:r>
          </a:p>
          <a:p>
            <a:pPr marL="305435" indent="-305435" algn="just"/>
            <a:r>
              <a:rPr lang="pt-BR" b="0" i="0" dirty="0">
                <a:solidFill>
                  <a:srgbClr val="1E333B"/>
                </a:solidFill>
                <a:effectLst/>
                <a:latin typeface="Montserrat"/>
              </a:rPr>
              <a:t>Por isso, não corra riscos. Comece agora mesmo a implementar soluções que tornem sua atividade mais segura. Assim, você evita perder informações e dinheiro.</a:t>
            </a:r>
          </a:p>
          <a:p>
            <a:pPr marL="305435" indent="-305435" algn="just"/>
            <a:r>
              <a:rPr lang="pt-BR" b="0" i="0" dirty="0">
                <a:solidFill>
                  <a:srgbClr val="1E333B"/>
                </a:solidFill>
                <a:effectLst/>
                <a:latin typeface="Montserrat"/>
              </a:rPr>
              <a:t>A </a:t>
            </a:r>
            <a:r>
              <a:rPr lang="pt-BR" b="1" i="1" dirty="0">
                <a:solidFill>
                  <a:schemeClr val="accent1">
                    <a:lumMod val="75000"/>
                  </a:schemeClr>
                </a:solidFill>
                <a:effectLst/>
                <a:latin typeface="Montserrat"/>
              </a:rPr>
              <a:t>LG3INFO</a:t>
            </a:r>
            <a:r>
              <a:rPr lang="pt-BR" dirty="0">
                <a:solidFill>
                  <a:srgbClr val="1E333B"/>
                </a:solidFill>
                <a:latin typeface="Montserrat"/>
              </a:rPr>
              <a:t> </a:t>
            </a:r>
            <a:r>
              <a:rPr lang="pt-BR" b="0" i="0" dirty="0">
                <a:solidFill>
                  <a:srgbClr val="1E333B"/>
                </a:solidFill>
                <a:effectLst/>
                <a:latin typeface="Montserrat"/>
              </a:rPr>
              <a:t>oferece uma </a:t>
            </a:r>
            <a:r>
              <a:rPr lang="pt-BR" b="0" i="0" u="sng" dirty="0">
                <a:solidFill>
                  <a:srgbClr val="0068A6"/>
                </a:solidFill>
                <a:effectLst/>
                <a:latin typeface="Montserrat"/>
              </a:rPr>
              <a:t>ampla gama de produtos e serviços</a:t>
            </a:r>
            <a:r>
              <a:rPr lang="pt-BR" b="0" i="0" dirty="0">
                <a:solidFill>
                  <a:srgbClr val="1E333B"/>
                </a:solidFill>
                <a:effectLst/>
                <a:latin typeface="Montserrat"/>
              </a:rPr>
              <a:t> que visam à segurança dos seus dados. Você pode contar, por exemplo, com serviço de </a:t>
            </a:r>
            <a:r>
              <a:rPr lang="pt-BR" b="0" i="0" u="sng" dirty="0">
                <a:solidFill>
                  <a:srgbClr val="0068A6"/>
                </a:solidFill>
                <a:effectLst/>
                <a:latin typeface="Montserrat"/>
              </a:rPr>
              <a:t>gerenciamento de segurança</a:t>
            </a:r>
            <a:r>
              <a:rPr lang="pt-BR" b="0" i="0" dirty="0">
                <a:solidFill>
                  <a:srgbClr val="1E333B"/>
                </a:solidFill>
                <a:effectLst/>
                <a:latin typeface="Montserrat"/>
              </a:rPr>
              <a:t>, armazenamento em nuvem e muito mais.</a:t>
            </a:r>
          </a:p>
          <a:p>
            <a:pPr marL="305435" indent="-305435" algn="just"/>
            <a:r>
              <a:rPr lang="pt-BR" b="1" i="0" dirty="0">
                <a:solidFill>
                  <a:srgbClr val="1E333B"/>
                </a:solidFill>
                <a:effectLst/>
                <a:latin typeface="Montserrat"/>
              </a:rPr>
              <a:t>Como o advento da lei de proteção de dados, a segurança das informações, mais do que nunca, deve ser um dos principais itens de preocupação das organizações.</a:t>
            </a:r>
            <a:endParaRPr lang="pt-BR" b="0" i="0" dirty="0">
              <a:solidFill>
                <a:srgbClr val="1E333B"/>
              </a:solidFill>
              <a:effectLst/>
              <a:latin typeface="Montserrat"/>
            </a:endParaRPr>
          </a:p>
        </p:txBody>
      </p:sp>
      <p:pic>
        <p:nvPicPr>
          <p:cNvPr id="3" name="Imagem 2">
            <a:extLst>
              <a:ext uri="{FF2B5EF4-FFF2-40B4-BE49-F238E27FC236}">
                <a16:creationId xmlns:a16="http://schemas.microsoft.com/office/drawing/2014/main" id="{BDC2A916-77B0-DC8C-0F8E-654B4F8AD2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5441" y="642176"/>
            <a:ext cx="874205" cy="874205"/>
          </a:xfrm>
          <a:prstGeom prst="rect">
            <a:avLst/>
          </a:prstGeom>
        </p:spPr>
      </p:pic>
    </p:spTree>
    <p:extLst>
      <p:ext uri="{BB962C8B-B14F-4D97-AF65-F5344CB8AC3E}">
        <p14:creationId xmlns:p14="http://schemas.microsoft.com/office/powerpoint/2010/main" val="4052090067"/>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623_TF33552983" id="{3F923CBD-04A0-41B3-B873-EF426160762E}" vid="{54083136-2BEC-4495-B8B7-3CA1817B37D9}"/>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{1C0A07B9-A918-40A5-A07B-ABA030DC7ADA}tf33552983_win32</Template>
  <TotalTime>28</TotalTime>
  <Words>1583</Words>
  <Application>Microsoft Office PowerPoint</Application>
  <PresentationFormat>Widescreen</PresentationFormat>
  <Paragraphs>78</Paragraphs>
  <Slides>8</Slides>
  <Notes>0</Notes>
  <HiddenSlides>0</HiddenSlides>
  <MMClips>0</MMClips>
  <ScaleCrop>false</ScaleCrop>
  <HeadingPairs>
    <vt:vector size="4" baseType="variant">
      <vt:variant>
        <vt:lpstr>Tema</vt:lpstr>
      </vt:variant>
      <vt:variant>
        <vt:i4>1</vt:i4>
      </vt:variant>
      <vt:variant>
        <vt:lpstr>Títulos de slides</vt:lpstr>
      </vt:variant>
      <vt:variant>
        <vt:i4>8</vt:i4>
      </vt:variant>
    </vt:vector>
  </HeadingPairs>
  <TitlesOfParts>
    <vt:vector size="9" baseType="lpstr">
      <vt:lpstr>DividendVTI</vt:lpstr>
      <vt:lpstr>PSI - Política de segurança da informação</vt:lpstr>
      <vt:lpstr>Política de segurança da informação – TIMELINE</vt:lpstr>
      <vt:lpstr>Política de segurança da informação</vt:lpstr>
      <vt:lpstr>Política de segurança da informação</vt:lpstr>
      <vt:lpstr>Política de segurança da informação</vt:lpstr>
      <vt:lpstr>Política de segurança da informação</vt:lpstr>
      <vt:lpstr>Política de segurança da informação</vt:lpstr>
      <vt:lpstr>Política de segurança da informação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 - Política de segurança da informação</dc:title>
  <dc:creator>User</dc:creator>
  <cp:lastModifiedBy>Alexsandro Largher</cp:lastModifiedBy>
  <cp:revision>17</cp:revision>
  <dcterms:created xsi:type="dcterms:W3CDTF">2023-06-06T19:44:39Z</dcterms:created>
  <dcterms:modified xsi:type="dcterms:W3CDTF">2023-06-12T11:57:24Z</dcterms:modified>
</cp:coreProperties>
</file>